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57" r:id="rId3"/>
    <p:sldId id="258" r:id="rId4"/>
    <p:sldId id="295" r:id="rId5"/>
    <p:sldId id="296" r:id="rId6"/>
    <p:sldId id="315" r:id="rId7"/>
    <p:sldId id="312" r:id="rId8"/>
    <p:sldId id="313" r:id="rId9"/>
    <p:sldId id="297" r:id="rId10"/>
    <p:sldId id="274" r:id="rId11"/>
    <p:sldId id="286" r:id="rId12"/>
    <p:sldId id="275" r:id="rId13"/>
    <p:sldId id="263" r:id="rId14"/>
    <p:sldId id="264" r:id="rId15"/>
    <p:sldId id="276" r:id="rId16"/>
    <p:sldId id="287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8" r:id="rId25"/>
    <p:sldId id="293" r:id="rId26"/>
    <p:sldId id="289" r:id="rId27"/>
    <p:sldId id="292" r:id="rId28"/>
    <p:sldId id="294" r:id="rId29"/>
    <p:sldId id="298" r:id="rId30"/>
    <p:sldId id="299" r:id="rId31"/>
    <p:sldId id="300" r:id="rId32"/>
    <p:sldId id="301" r:id="rId33"/>
    <p:sldId id="302" r:id="rId34"/>
    <p:sldId id="309" r:id="rId35"/>
    <p:sldId id="310" r:id="rId36"/>
    <p:sldId id="303" r:id="rId37"/>
    <p:sldId id="304" r:id="rId38"/>
    <p:sldId id="305" r:id="rId39"/>
    <p:sldId id="308" r:id="rId40"/>
    <p:sldId id="306" r:id="rId41"/>
    <p:sldId id="307" r:id="rId42"/>
    <p:sldId id="311" r:id="rId43"/>
    <p:sldId id="314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21" r:id="rId98"/>
    <p:sldId id="322" r:id="rId99"/>
    <p:sldId id="323" r:id="rId100"/>
    <p:sldId id="324" r:id="rId101"/>
    <p:sldId id="325" r:id="rId102"/>
    <p:sldId id="326" r:id="rId103"/>
    <p:sldId id="327" r:id="rId104"/>
    <p:sldId id="328" r:id="rId105"/>
    <p:sldId id="329" r:id="rId106"/>
    <p:sldId id="330" r:id="rId10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51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6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1700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60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71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0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8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5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4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6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8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8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7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24FF-D727-47A2-892D-6DF4D0AA718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vivado-library/releases?_ga=2.164760828.296189845.1555636548-932545207.1555636548" TargetMode="External"/><Relationship Id="rId2" Type="http://schemas.openxmlformats.org/officeDocument/2006/relationships/hyperlink" Target="https://reference.digilentinc.com/learn/programmable-logic/tutorials/pmod-ips/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vivado-library/tree/master/ip/Pmods/PmodCAN_v1_0" TargetMode="External"/><Relationship Id="rId2" Type="http://schemas.openxmlformats.org/officeDocument/2006/relationships/hyperlink" Target="https://koitt3.slack.com/messages/CHDHVG9CJ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AC6C48C-AD64-4742-8AFD-F63CE94DF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394394"/>
            <a:ext cx="8791575" cy="963889"/>
          </a:xfrm>
        </p:spPr>
        <p:txBody>
          <a:bodyPr/>
          <a:lstStyle/>
          <a:p>
            <a:r>
              <a:rPr lang="ko-KR" altLang="en-US" dirty="0"/>
              <a:t>자율 주행 전동차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A60952E-7325-4308-8F35-A77E0EBD2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2" y="1686758"/>
            <a:ext cx="8791575" cy="4968042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팀원 구성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역할 분담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시스템 아키텍처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프로젝트 목적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어떻게 목적을 달성 할 것인가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목적 달성을 위해 필요한 기술들이 무엇인가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현재 역량에서 어디까지 가능한가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종합 하였을 때 최종 종착지는 어떻게 되는가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프로젝트 </a:t>
            </a:r>
            <a:r>
              <a:rPr lang="ko-KR" altLang="en-US" dirty="0" smtClean="0"/>
              <a:t>진행사항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</a:t>
            </a:r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en-US" altLang="ko-KR" dirty="0" smtClean="0"/>
              <a:t> BOM</a:t>
            </a:r>
            <a:endParaRPr lang="en-US" altLang="ko-KR" dirty="0"/>
          </a:p>
          <a:p>
            <a:pPr marL="457200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6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B47504-6664-4A10-8DEE-6B5B4046C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809" y="172566"/>
            <a:ext cx="9905998" cy="1223345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292BE6C-5E3C-45AB-AC0B-980318FC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168401"/>
            <a:ext cx="10247311" cy="54675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/>
              <a:t>* TMS570</a:t>
            </a:r>
            <a:r>
              <a:rPr lang="ko-KR" altLang="en-US" sz="1600" dirty="0"/>
              <a:t>보드를 이용하여 각 기능들을  활용해본다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RF</a:t>
            </a:r>
            <a:r>
              <a:rPr lang="ko-KR" altLang="en-US" sz="1600" dirty="0"/>
              <a:t>송수신기를 이용하여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모터와 </a:t>
            </a:r>
            <a:r>
              <a:rPr lang="en-US" altLang="ko-KR" sz="1600" dirty="0"/>
              <a:t>BLDC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PID</a:t>
            </a:r>
            <a:r>
              <a:rPr lang="ko-KR" altLang="en-US" sz="1600" dirty="0"/>
              <a:t>을 이용해 속도제어를 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r>
              <a:rPr lang="ko-KR" altLang="en-US" sz="1600" dirty="0"/>
              <a:t>멀티 </a:t>
            </a:r>
            <a:r>
              <a:rPr lang="ko-KR" altLang="en-US" sz="1600" dirty="0" err="1"/>
              <a:t>바이브레이터</a:t>
            </a:r>
            <a:r>
              <a:rPr lang="ko-KR" altLang="en-US" sz="1600" dirty="0"/>
              <a:t> 회로를 이용하여 </a:t>
            </a:r>
            <a:r>
              <a:rPr lang="en-US" altLang="ko-KR" sz="1600" dirty="0"/>
              <a:t>LED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en-US" altLang="ko-KR" sz="1600" dirty="0" err="1" smtClean="0"/>
              <a:t>FreeRTOS</a:t>
            </a:r>
            <a:r>
              <a:rPr lang="ko-KR" altLang="en-US" sz="1600" dirty="0"/>
              <a:t>를 활용하여 각각의 태스크를 제어한다</a:t>
            </a:r>
            <a:r>
              <a:rPr lang="en-US" altLang="ko-KR" sz="1600" dirty="0" smtClean="0"/>
              <a:t>.</a:t>
            </a:r>
          </a:p>
          <a:p>
            <a:pPr>
              <a:buFontTx/>
              <a:buChar char="-"/>
            </a:pPr>
            <a:r>
              <a:rPr lang="en-US" altLang="ko-KR" sz="1600" dirty="0"/>
              <a:t>FPGA, DSP</a:t>
            </a:r>
            <a:r>
              <a:rPr lang="ko-KR" altLang="en-US" sz="1600" dirty="0"/>
              <a:t>와 통신을 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smtClean="0"/>
              <a:t>*</a:t>
            </a:r>
            <a:r>
              <a:rPr lang="en-US" altLang="ko-KR" sz="1600" dirty="0"/>
              <a:t>ZYBO Z7 </a:t>
            </a:r>
            <a:r>
              <a:rPr lang="ko-KR" altLang="en-US" sz="1600" dirty="0"/>
              <a:t>보드를 이용하여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를 </a:t>
            </a:r>
            <a:r>
              <a:rPr lang="ko-KR" altLang="en-US" sz="1600" dirty="0"/>
              <a:t>제어한다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  </a:t>
            </a:r>
            <a:r>
              <a:rPr lang="en-US" altLang="ko-KR" sz="1600" dirty="0" smtClean="0"/>
              <a:t>GARMIN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  MCU</a:t>
            </a:r>
            <a:r>
              <a:rPr lang="ko-KR" altLang="en-US" sz="1600" dirty="0"/>
              <a:t>와 통신을  한다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* DSP </a:t>
            </a:r>
            <a:r>
              <a:rPr lang="ko-KR" altLang="en-US" sz="1600" dirty="0"/>
              <a:t>보드를 이용하여 영상을 </a:t>
            </a:r>
            <a:r>
              <a:rPr lang="ko-KR" altLang="en-US" sz="1600" dirty="0" smtClean="0"/>
              <a:t>처리하고 </a:t>
            </a:r>
            <a:r>
              <a:rPr lang="en-US" altLang="ko-KR" sz="1600" dirty="0" smtClean="0"/>
              <a:t>LIDAR</a:t>
            </a:r>
            <a:r>
              <a:rPr lang="ko-KR" altLang="en-US" sz="1600" dirty="0" smtClean="0"/>
              <a:t>를 제어한다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ko-KR" altLang="en-US" sz="1600" dirty="0"/>
              <a:t>카메라 모듈을 활용하여 라인을 구분한다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 smtClean="0"/>
              <a:t>RPLIDAR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r>
              <a:rPr lang="en-US" altLang="ko-KR" sz="1600" dirty="0"/>
              <a:t>.</a:t>
            </a:r>
          </a:p>
          <a:p>
            <a:pPr>
              <a:buFontTx/>
              <a:buChar char="-"/>
            </a:pPr>
            <a:r>
              <a:rPr lang="en-US" altLang="ko-KR" sz="1600" dirty="0" smtClean="0"/>
              <a:t>MCU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통신을 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2994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</a:t>
            </a:r>
            <a:r>
              <a:rPr lang="en-US" altLang="ko-KR" dirty="0" smtClean="0"/>
              <a:t>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Bit Rate : 250kbps</a:t>
            </a:r>
            <a:r>
              <a:rPr lang="ko-KR" altLang="en-US" sz="2000" dirty="0" smtClean="0"/>
              <a:t>로 설정 후 </a:t>
            </a:r>
            <a:r>
              <a:rPr lang="en-US" altLang="ko-KR" sz="2000" dirty="0" smtClean="0"/>
              <a:t>run </a:t>
            </a:r>
            <a:r>
              <a:rPr lang="ko-KR" altLang="en-US" sz="2000" dirty="0" smtClean="0"/>
              <a:t>하였으나 동작하지 않음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-&gt; </a:t>
            </a:r>
            <a:r>
              <a:rPr lang="ko-KR" altLang="en-US" sz="2000" dirty="0" err="1" smtClean="0"/>
              <a:t>오실로스코프</a:t>
            </a:r>
            <a:r>
              <a:rPr lang="ko-KR" altLang="en-US" sz="2000" dirty="0" smtClean="0"/>
              <a:t> 파형 확인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주기 대략 </a:t>
            </a:r>
            <a:r>
              <a:rPr lang="en-US" altLang="ko-KR" sz="2000" dirty="0" smtClean="0"/>
              <a:t>8</a:t>
            </a:r>
            <a:r>
              <a:rPr lang="ko-KR" altLang="en-US" sz="2000" dirty="0" smtClean="0"/>
              <a:t>배 정도 차이 남</a:t>
            </a:r>
            <a:endParaRPr lang="en-US" altLang="ko-KR" sz="2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447800" y="3121588"/>
            <a:ext cx="4013200" cy="3359654"/>
            <a:chOff x="1524000" y="3121588"/>
            <a:chExt cx="4013200" cy="33596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7" t="6957" r="22980" b="5949"/>
            <a:stretch/>
          </p:blipFill>
          <p:spPr>
            <a:xfrm>
              <a:off x="1524000" y="3121588"/>
              <a:ext cx="4013200" cy="29887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9800" y="6111910"/>
              <a:ext cx="294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PC – USB2CAN(</a:t>
              </a:r>
              <a:r>
                <a:rPr lang="ko-KR" altLang="en-US" dirty="0" smtClean="0"/>
                <a:t>정상동작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044018" y="3121588"/>
            <a:ext cx="3999341" cy="3358049"/>
            <a:chOff x="6421718" y="3121588"/>
            <a:chExt cx="3999341" cy="335804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08" t="4083" r="16391" b="2652"/>
            <a:stretch/>
          </p:blipFill>
          <p:spPr>
            <a:xfrm>
              <a:off x="6421718" y="3121588"/>
              <a:ext cx="3999341" cy="298871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340600" y="6110305"/>
              <a:ext cx="2755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FPGA – SPI2CAN(</a:t>
              </a:r>
              <a:r>
                <a:rPr lang="ko-KR" altLang="en-US" dirty="0" smtClean="0"/>
                <a:t>동작 </a:t>
              </a:r>
              <a:r>
                <a:rPr lang="en-US" altLang="ko-KR" dirty="0" smtClean="0"/>
                <a:t>X)</a:t>
              </a:r>
              <a:endParaRPr lang="ko-KR" alt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44950" y="4152384"/>
            <a:ext cx="168910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△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t : 0.654ms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2387600" y="4330700"/>
            <a:ext cx="1524000" cy="1270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8674100" y="4342884"/>
            <a:ext cx="1930400" cy="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99250" y="4151868"/>
            <a:ext cx="1689100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△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t : 82us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267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</a:t>
            </a:r>
            <a:r>
              <a:rPr lang="en-US" altLang="ko-KR" dirty="0" smtClean="0"/>
              <a:t>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281515"/>
            <a:ext cx="10434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49399" y="5067300"/>
            <a:ext cx="9232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Pmod</a:t>
            </a:r>
            <a:r>
              <a:rPr lang="en-US" altLang="ko-KR" dirty="0" smtClean="0"/>
              <a:t> CAN </a:t>
            </a:r>
            <a:r>
              <a:rPr lang="ko-KR" altLang="en-US" dirty="0" smtClean="0"/>
              <a:t>내부 </a:t>
            </a:r>
            <a:r>
              <a:rPr lang="en-US" altLang="ko-KR" dirty="0" smtClean="0"/>
              <a:t>IC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FFFF00"/>
                </a:solidFill>
              </a:rPr>
              <a:t>MCP25625 datasheet </a:t>
            </a:r>
            <a:r>
              <a:rPr lang="ko-KR" altLang="en-US" dirty="0" smtClean="0"/>
              <a:t>참조하여 </a:t>
            </a:r>
            <a:r>
              <a:rPr lang="en-US" altLang="ko-KR" dirty="0" smtClean="0"/>
              <a:t>Bit Rate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register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 CNF1(0x2A), CNF2(0x29), CNF3(0x28)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-&gt; register </a:t>
            </a:r>
            <a:r>
              <a:rPr lang="ko-KR" altLang="en-US" dirty="0" smtClean="0"/>
              <a:t>값을 변경하여 </a:t>
            </a:r>
            <a:r>
              <a:rPr lang="en-US" altLang="ko-KR" dirty="0" smtClean="0"/>
              <a:t>Bit Rate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250kbps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40kbps</a:t>
            </a:r>
            <a:r>
              <a:rPr lang="ko-KR" altLang="en-US" dirty="0" smtClean="0"/>
              <a:t>로 바꿔보았지만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오실로스코프</a:t>
            </a:r>
            <a:r>
              <a:rPr lang="ko-KR" altLang="en-US" dirty="0" smtClean="0"/>
              <a:t> 파형 변화 없음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646518" y="1933868"/>
            <a:ext cx="9300882" cy="3120731"/>
            <a:chOff x="2395818" y="1933868"/>
            <a:chExt cx="9300882" cy="3120731"/>
          </a:xfrm>
        </p:grpSpPr>
        <p:grpSp>
          <p:nvGrpSpPr>
            <p:cNvPr id="13" name="그룹 12"/>
            <p:cNvGrpSpPr/>
            <p:nvPr/>
          </p:nvGrpSpPr>
          <p:grpSpPr>
            <a:xfrm>
              <a:off x="2395818" y="1933868"/>
              <a:ext cx="6510681" cy="1349211"/>
              <a:chOff x="2162455" y="2139046"/>
              <a:chExt cx="7781925" cy="1795935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2455" y="2172856"/>
                <a:ext cx="7781925" cy="1762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400800" y="2139046"/>
                <a:ext cx="2134821" cy="490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rgbClr val="FF0000"/>
                    </a:solidFill>
                  </a:rPr>
                  <a:t>대략 </a:t>
                </a:r>
                <a:r>
                  <a:rPr lang="en-US" altLang="ko-KR" b="1" dirty="0" smtClean="0">
                    <a:solidFill>
                      <a:srgbClr val="FF0000"/>
                    </a:solidFill>
                  </a:rPr>
                  <a:t>100bit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03" b="5113"/>
            <a:stretch/>
          </p:blipFill>
          <p:spPr bwMode="auto">
            <a:xfrm>
              <a:off x="2395818" y="3367528"/>
              <a:ext cx="6510681" cy="1687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586318" y="3558221"/>
              <a:ext cx="1034029" cy="39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1bit 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72176" y="4131269"/>
              <a:ext cx="2724524" cy="92333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Nominal Bit Time(NBT)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Nominal Bit Rate(NBR)</a:t>
              </a:r>
            </a:p>
            <a:p>
              <a:pPr marL="285750" indent="-285750">
                <a:buFontTx/>
                <a:buChar char="-"/>
              </a:pPr>
              <a:r>
                <a:rPr lang="en-US" altLang="ko-KR" b="1" dirty="0" smtClean="0">
                  <a:solidFill>
                    <a:srgbClr val="FF0000"/>
                  </a:solidFill>
                </a:rPr>
                <a:t>NBR = 1/NBT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1718" y="4673600"/>
              <a:ext cx="11728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1bit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주기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8304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</a:t>
            </a:r>
            <a:r>
              <a:rPr lang="en-US" altLang="ko-KR" dirty="0" smtClean="0"/>
              <a:t>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코드에서 </a:t>
            </a:r>
            <a:r>
              <a:rPr lang="en-US" altLang="ko-KR" sz="2000" dirty="0" smtClean="0"/>
              <a:t>bit rate configure </a:t>
            </a:r>
            <a:r>
              <a:rPr lang="ko-KR" altLang="en-US" sz="2000" dirty="0" smtClean="0"/>
              <a:t>부분 분석</a:t>
            </a:r>
            <a:endParaRPr lang="en-US" altLang="ko-KR" sz="20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00" y="4779923"/>
            <a:ext cx="6705600" cy="201941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00" y="2583599"/>
            <a:ext cx="6705600" cy="207645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2362200" y="3022600"/>
            <a:ext cx="22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775200" y="27813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Bit Rate configuration value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489200" y="4394200"/>
            <a:ext cx="2616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229100" y="4597400"/>
            <a:ext cx="2019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2921000" y="4597400"/>
            <a:ext cx="63500" cy="330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362200" y="6540500"/>
            <a:ext cx="4483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330450" y="4597400"/>
            <a:ext cx="10096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830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</a:t>
            </a:r>
            <a:r>
              <a:rPr lang="en-US" altLang="ko-KR" dirty="0" smtClean="0"/>
              <a:t>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코드에서 </a:t>
            </a:r>
            <a:r>
              <a:rPr lang="en-US" altLang="ko-KR" sz="2000" dirty="0" smtClean="0"/>
              <a:t>bit configure </a:t>
            </a:r>
            <a:r>
              <a:rPr lang="ko-KR" altLang="en-US" sz="2000" dirty="0" smtClean="0"/>
              <a:t>부분 분석</a:t>
            </a:r>
            <a:endParaRPr lang="en-US" altLang="ko-KR" sz="2000" dirty="0" smtClean="0"/>
          </a:p>
        </p:txBody>
      </p:sp>
      <p:grpSp>
        <p:nvGrpSpPr>
          <p:cNvPr id="32" name="그룹 31"/>
          <p:cNvGrpSpPr/>
          <p:nvPr/>
        </p:nvGrpSpPr>
        <p:grpSpPr>
          <a:xfrm>
            <a:off x="1052793" y="2610101"/>
            <a:ext cx="10842623" cy="3896116"/>
            <a:chOff x="1052793" y="2610101"/>
            <a:chExt cx="10842623" cy="3896116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2793" y="2610101"/>
              <a:ext cx="10842623" cy="3896116"/>
              <a:chOff x="1052793" y="2610101"/>
              <a:chExt cx="10842623" cy="389611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1052793" y="2610101"/>
                <a:ext cx="5727700" cy="3896116"/>
                <a:chOff x="2546350" y="2475258"/>
                <a:chExt cx="5727700" cy="3896116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9050" y="3971074"/>
                  <a:ext cx="5715000" cy="2400300"/>
                </a:xfrm>
                <a:prstGeom prst="rect">
                  <a:avLst/>
                </a:prstGeom>
              </p:spPr>
            </p:pic>
            <p:grpSp>
              <p:nvGrpSpPr>
                <p:cNvPr id="17" name="그룹 16"/>
                <p:cNvGrpSpPr/>
                <p:nvPr/>
              </p:nvGrpSpPr>
              <p:grpSpPr>
                <a:xfrm>
                  <a:off x="2546350" y="2475258"/>
                  <a:ext cx="5715000" cy="2695966"/>
                  <a:chOff x="2559050" y="2475258"/>
                  <a:chExt cx="5715000" cy="2695966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9050" y="2781349"/>
                    <a:ext cx="5276850" cy="990600"/>
                  </a:xfrm>
                  <a:prstGeom prst="rect">
                    <a:avLst/>
                  </a:prstGeom>
                </p:spPr>
              </p:pic>
              <p:cxnSp>
                <p:nvCxnSpPr>
                  <p:cNvPr id="8" name="직선 연결선 7"/>
                  <p:cNvCxnSpPr/>
                  <p:nvPr/>
                </p:nvCxnSpPr>
                <p:spPr>
                  <a:xfrm>
                    <a:off x="2654300" y="3035300"/>
                    <a:ext cx="4610100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3689350" y="2493582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Base Address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5416550" y="2493582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Offset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6642100" y="2475258"/>
                    <a:ext cx="1631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b="1" dirty="0" smtClean="0">
                        <a:solidFill>
                          <a:srgbClr val="FF0000"/>
                        </a:solidFill>
                      </a:rPr>
                      <a:t>Data</a:t>
                    </a:r>
                    <a:endParaRPr lang="ko-KR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10" name="직선 화살표 연결선 9"/>
                  <p:cNvCxnSpPr/>
                  <p:nvPr/>
                </p:nvCxnSpPr>
                <p:spPr>
                  <a:xfrm flipH="1">
                    <a:off x="4381500" y="3035300"/>
                    <a:ext cx="1498600" cy="2135924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" name="그룹 26"/>
              <p:cNvGrpSpPr/>
              <p:nvPr/>
            </p:nvGrpSpPr>
            <p:grpSpPr>
              <a:xfrm>
                <a:off x="1719543" y="2916192"/>
                <a:ext cx="10175873" cy="3568405"/>
                <a:chOff x="1719543" y="2916192"/>
                <a:chExt cx="10175873" cy="3568405"/>
              </a:xfrm>
            </p:grpSpPr>
            <p:pic>
              <p:nvPicPr>
                <p:cNvPr id="19" name="그림 1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8047" t="8092" r="2849" b="40864"/>
                <a:stretch/>
              </p:blipFill>
              <p:spPr>
                <a:xfrm>
                  <a:off x="7009091" y="4478659"/>
                  <a:ext cx="4886325" cy="2005938"/>
                </a:xfrm>
                <a:prstGeom prst="rect">
                  <a:avLst/>
                </a:prstGeom>
              </p:spPr>
            </p:pic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09091" y="2916192"/>
                  <a:ext cx="4886325" cy="1366069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9477653" y="3537460"/>
                  <a:ext cx="181862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b="1" dirty="0" smtClean="0">
                      <a:solidFill>
                        <a:srgbClr val="FF0000"/>
                      </a:solidFill>
                    </a:rPr>
                    <a:t>Base Address</a:t>
                  </a:r>
                  <a:endParaRPr lang="ko-KR" altLang="en-US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23" name="직선 연결선 22"/>
                <p:cNvCxnSpPr/>
                <p:nvPr/>
              </p:nvCxnSpPr>
              <p:spPr>
                <a:xfrm>
                  <a:off x="1719543" y="5536245"/>
                  <a:ext cx="3822700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화살표 연결선 24"/>
                <p:cNvCxnSpPr/>
                <p:nvPr/>
              </p:nvCxnSpPr>
              <p:spPr>
                <a:xfrm>
                  <a:off x="8475942" y="4055117"/>
                  <a:ext cx="896658" cy="125095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" name="직선 연결선 30"/>
            <p:cNvCxnSpPr/>
            <p:nvPr/>
          </p:nvCxnSpPr>
          <p:spPr>
            <a:xfrm>
              <a:off x="8178800" y="4055117"/>
              <a:ext cx="2349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82865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</a:t>
            </a:r>
            <a:r>
              <a:rPr lang="en-US" altLang="ko-KR" dirty="0" smtClean="0"/>
              <a:t>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추후 과제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AXI LITE SPI </a:t>
            </a:r>
            <a:r>
              <a:rPr lang="ko-KR" altLang="en-US" sz="2000" dirty="0" smtClean="0"/>
              <a:t>레지스터 학습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CAN Mode </a:t>
            </a:r>
            <a:r>
              <a:rPr lang="ko-KR" altLang="en-US" sz="2000" dirty="0" smtClean="0"/>
              <a:t>확인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- </a:t>
            </a:r>
            <a:r>
              <a:rPr lang="en-US" altLang="ko-KR" sz="2000" dirty="0" err="1" smtClean="0"/>
              <a:t>Petalinux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코드 작성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9003950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BOM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435100"/>
            <a:ext cx="106489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874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>
                <a:latin typeface="맑은 고딕"/>
              </a:rPr>
              <a:t>BOM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909763"/>
            <a:ext cx="107346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26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994EE9D-C8D6-40F4-8507-96910542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59" y="172930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어떻게 목적을 달성 할 것인가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E9791D3-74D1-465A-89C5-427016F5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26" y="1412876"/>
            <a:ext cx="10950574" cy="48482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MCU</a:t>
            </a:r>
            <a:endParaRPr lang="en-US" altLang="ko-K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en-US" altLang="ko-KR" sz="1600" dirty="0" err="1" smtClean="0"/>
              <a:t>Ecap</a:t>
            </a:r>
            <a:r>
              <a:rPr lang="ko-KR" altLang="en-US" sz="1600" dirty="0"/>
              <a:t>을 활용하여 </a:t>
            </a:r>
            <a:r>
              <a:rPr lang="en-US" altLang="ko-KR" sz="1600" dirty="0"/>
              <a:t>RF</a:t>
            </a:r>
            <a:r>
              <a:rPr lang="ko-KR" altLang="en-US" sz="1600" dirty="0"/>
              <a:t>송수신기로부터 값을 얻는다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PWM</a:t>
            </a:r>
            <a:r>
              <a:rPr lang="ko-KR" altLang="en-US" sz="1600" dirty="0" smtClean="0"/>
              <a:t>을 </a:t>
            </a:r>
            <a:r>
              <a:rPr lang="ko-KR" altLang="en-US" sz="1600" dirty="0"/>
              <a:t>이용하여  </a:t>
            </a:r>
            <a:r>
              <a:rPr lang="ko-KR" altLang="en-US" sz="1600" dirty="0" err="1"/>
              <a:t>서보</a:t>
            </a:r>
            <a:r>
              <a:rPr lang="ko-KR" altLang="en-US" sz="1600" dirty="0"/>
              <a:t> 모터와 </a:t>
            </a:r>
            <a:r>
              <a:rPr lang="en-US" altLang="ko-KR" sz="1600" dirty="0"/>
              <a:t>BLDC</a:t>
            </a:r>
            <a:r>
              <a:rPr lang="ko-KR" altLang="en-US" sz="1600" dirty="0"/>
              <a:t>를 제어한다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PID</a:t>
            </a:r>
            <a:r>
              <a:rPr lang="ko-KR" altLang="en-US" sz="1600" dirty="0"/>
              <a:t>을 이용해 속도제어를 한다</a:t>
            </a:r>
            <a:r>
              <a:rPr lang="en-US" altLang="ko-K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en-US" altLang="ko-KR" sz="1600" dirty="0" err="1" smtClean="0"/>
              <a:t>eQEP</a:t>
            </a:r>
            <a:r>
              <a:rPr lang="ko-KR" altLang="en-US" sz="1600" dirty="0"/>
              <a:t>기능을 사용하여 속도를 측정한다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FPGA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I2C</a:t>
            </a:r>
            <a:r>
              <a:rPr lang="ko-KR" altLang="en-US" sz="1600" dirty="0"/>
              <a:t>를 이용해 </a:t>
            </a:r>
            <a:r>
              <a:rPr lang="en-US" altLang="ko-KR" sz="1600" dirty="0" smtClean="0"/>
              <a:t>GARMIN LIDAR</a:t>
            </a:r>
            <a:r>
              <a:rPr lang="ko-KR" altLang="en-US" sz="1600" dirty="0" smtClean="0"/>
              <a:t>와 </a:t>
            </a:r>
            <a:r>
              <a:rPr lang="ko-KR" altLang="en-US" sz="1600" dirty="0"/>
              <a:t>통신한다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DSP</a:t>
            </a:r>
            <a:endParaRPr lang="en-US" altLang="ko-K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</a:t>
            </a:r>
            <a:r>
              <a:rPr lang="ko-KR" altLang="en-US" sz="1600" dirty="0" smtClean="0"/>
              <a:t>카메라를 </a:t>
            </a:r>
            <a:r>
              <a:rPr lang="ko-KR" altLang="en-US" sz="1600" dirty="0"/>
              <a:t>이용하여 라인을 구분한다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I2C</a:t>
            </a:r>
            <a:r>
              <a:rPr lang="ko-KR" altLang="en-US" sz="1600" dirty="0" smtClean="0"/>
              <a:t>를 이용해 </a:t>
            </a:r>
            <a:r>
              <a:rPr lang="en-US" altLang="ko-KR" sz="1600" dirty="0" smtClean="0"/>
              <a:t>RPLIDAR</a:t>
            </a:r>
            <a:r>
              <a:rPr lang="ko-KR" altLang="en-US" sz="1600" dirty="0" smtClean="0"/>
              <a:t>와 통신한다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b="1" dirty="0" smtClean="0"/>
              <a:t>* </a:t>
            </a:r>
            <a:r>
              <a:rPr lang="ko-KR" altLang="en-US" sz="1600" b="1" dirty="0" smtClean="0"/>
              <a:t>보드 간 통신</a:t>
            </a:r>
            <a:endParaRPr lang="en-US" altLang="ko-KR" sz="1600" b="1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MCU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FPGA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CAN </a:t>
            </a:r>
            <a:r>
              <a:rPr lang="ko-KR" altLang="en-US" sz="1600" dirty="0" smtClean="0"/>
              <a:t>통신한다</a:t>
            </a:r>
            <a:r>
              <a:rPr lang="en-US" altLang="ko-KR" sz="16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 - MCU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DSP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CAN </a:t>
            </a:r>
            <a:r>
              <a:rPr lang="ko-KR" altLang="en-US" sz="1600" dirty="0" smtClean="0"/>
              <a:t>통신한다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963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6C8887D-3D4D-48E2-9D63-F0E211E3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27" y="404948"/>
            <a:ext cx="9905998" cy="1058091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목적 달성을 위해 필요한 기술들이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C4423FE-9BA1-4051-A16F-D20EE233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88" y="1526587"/>
            <a:ext cx="11228294" cy="482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800" dirty="0" smtClean="0"/>
              <a:t>* PID </a:t>
            </a:r>
            <a:r>
              <a:rPr lang="ko-KR" altLang="en-US" sz="1800" dirty="0" smtClean="0"/>
              <a:t>제어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 err="1"/>
              <a:t>중공축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엔코더를</a:t>
            </a:r>
            <a:r>
              <a:rPr lang="ko-KR" altLang="en-US" sz="1800" dirty="0"/>
              <a:t> 모터에 달아서 </a:t>
            </a:r>
            <a:r>
              <a:rPr lang="en-US" altLang="ko-KR" sz="1800" dirty="0"/>
              <a:t>EQEP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속도값을</a:t>
            </a:r>
            <a:r>
              <a:rPr lang="ko-KR" altLang="en-US" sz="1800" dirty="0"/>
              <a:t> 얻는다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-</a:t>
            </a:r>
            <a:r>
              <a:rPr lang="ko-KR" altLang="en-US" sz="1800" dirty="0"/>
              <a:t>위에서 얻은 값을 활용하여 </a:t>
            </a:r>
            <a:r>
              <a:rPr lang="en-US" altLang="ko-KR" sz="1800" dirty="0" smtClean="0"/>
              <a:t>PID </a:t>
            </a:r>
            <a:r>
              <a:rPr lang="ko-KR" altLang="en-US" sz="1800" dirty="0"/>
              <a:t>제어를 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* </a:t>
            </a:r>
            <a:r>
              <a:rPr lang="en-US" altLang="ko-KR" sz="1800" dirty="0" err="1" smtClean="0"/>
              <a:t>FreeRTOS</a:t>
            </a:r>
            <a:r>
              <a:rPr lang="ko-KR" altLang="en-US" sz="1800" dirty="0" smtClean="0"/>
              <a:t> 활용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-  </a:t>
            </a:r>
            <a:r>
              <a:rPr lang="ko-KR" altLang="en-US" sz="1800" dirty="0" smtClean="0"/>
              <a:t>각 </a:t>
            </a:r>
            <a:r>
              <a:rPr lang="en-US" altLang="ko-KR" sz="1800" dirty="0" smtClean="0"/>
              <a:t>task</a:t>
            </a:r>
            <a:r>
              <a:rPr lang="ko-KR" altLang="en-US" sz="1800" dirty="0" smtClean="0"/>
              <a:t>의 우선순위를 결정한다</a:t>
            </a:r>
            <a:r>
              <a:rPr lang="en-US" altLang="ko-KR" sz="1800" dirty="0" smtClean="0"/>
              <a:t>.</a:t>
            </a:r>
          </a:p>
          <a:p>
            <a:pPr>
              <a:buFontTx/>
              <a:buChar char="-"/>
            </a:pPr>
            <a:r>
              <a:rPr lang="en-US" altLang="ko-KR" sz="1800" dirty="0" err="1" smtClean="0"/>
              <a:t>FreeRTOS</a:t>
            </a:r>
            <a:r>
              <a:rPr lang="ko-KR" altLang="en-US" sz="1800" dirty="0" smtClean="0"/>
              <a:t>를 활용하여 </a:t>
            </a:r>
            <a:r>
              <a:rPr lang="en-US" altLang="ko-KR" sz="1800" dirty="0" smtClean="0"/>
              <a:t>task</a:t>
            </a:r>
            <a:r>
              <a:rPr lang="ko-KR" altLang="en-US" sz="1800" dirty="0" smtClean="0"/>
              <a:t>를 제어한다</a:t>
            </a:r>
            <a:r>
              <a:rPr lang="en-US" altLang="ko-KR" sz="1800" dirty="0" smtClean="0"/>
              <a:t>.</a:t>
            </a:r>
          </a:p>
          <a:p>
            <a:pPr>
              <a:buFontTx/>
              <a:buChar char="-"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* CAN </a:t>
            </a:r>
            <a:r>
              <a:rPr lang="ko-KR" altLang="en-US" sz="1800" dirty="0" smtClean="0"/>
              <a:t>통신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Pmod</a:t>
            </a:r>
            <a:r>
              <a:rPr lang="en-US" altLang="ko-KR" sz="1800" dirty="0" smtClean="0"/>
              <a:t> CAN(SPI2CAN)</a:t>
            </a:r>
            <a:r>
              <a:rPr lang="ko-KR" altLang="en-US" sz="1800" dirty="0" smtClean="0"/>
              <a:t>을 활용하기 </a:t>
            </a:r>
            <a:r>
              <a:rPr lang="en-US" altLang="ko-KR" sz="1800" dirty="0" smtClean="0"/>
              <a:t>FPGA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SPI </a:t>
            </a:r>
            <a:r>
              <a:rPr lang="ko-KR" altLang="en-US" sz="1800" dirty="0" smtClean="0"/>
              <a:t>통신을 구현한다</a:t>
            </a:r>
            <a:r>
              <a:rPr lang="en-US" altLang="ko-KR" sz="1800" dirty="0" smtClean="0"/>
              <a:t>.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9720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4CF6923-AD6C-4E63-B84A-855CF335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4382"/>
          </a:xfrm>
        </p:spPr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현재 역량에서 어디까지 가능한가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="" xmlns:a16="http://schemas.microsoft.com/office/drawing/2014/main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985" y="2053544"/>
            <a:ext cx="10404629" cy="354171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H/W </a:t>
            </a:r>
            <a:r>
              <a:rPr lang="ko-KR" altLang="en-US" dirty="0">
                <a:solidFill>
                  <a:srgbClr val="FFFF00"/>
                </a:solidFill>
              </a:rPr>
              <a:t>구성 </a:t>
            </a:r>
            <a:r>
              <a:rPr lang="en-US" altLang="ko-KR" dirty="0">
                <a:solidFill>
                  <a:srgbClr val="FFFF00"/>
                </a:solidFill>
              </a:rPr>
              <a:t>, 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(PWM, </a:t>
            </a:r>
            <a:r>
              <a:rPr lang="en-US" altLang="ko-KR" dirty="0" err="1">
                <a:solidFill>
                  <a:srgbClr val="FFFF00"/>
                </a:solidFill>
              </a:rPr>
              <a:t>eCAP</a:t>
            </a:r>
            <a:r>
              <a:rPr lang="en-US" altLang="ko-KR" dirty="0">
                <a:solidFill>
                  <a:srgbClr val="FFFF00"/>
                </a:solidFill>
              </a:rPr>
              <a:t>, SCI , CAN ), </a:t>
            </a:r>
            <a:r>
              <a:rPr lang="en-US" altLang="ko-KR" dirty="0" err="1">
                <a:solidFill>
                  <a:srgbClr val="FFFF00"/>
                </a:solidFill>
              </a:rPr>
              <a:t>FreeRTOS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사용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/>
              <a:t>양성민 </a:t>
            </a:r>
            <a:r>
              <a:rPr lang="en-US" altLang="ko-KR" dirty="0">
                <a:solidFill>
                  <a:srgbClr val="FFFF00"/>
                </a:solidFill>
              </a:rPr>
              <a:t>: H/W </a:t>
            </a:r>
            <a:r>
              <a:rPr lang="ko-KR" altLang="en-US" dirty="0">
                <a:solidFill>
                  <a:srgbClr val="FFFF00"/>
                </a:solidFill>
              </a:rPr>
              <a:t>구성 </a:t>
            </a:r>
            <a:r>
              <a:rPr lang="en-US" altLang="ko-KR" dirty="0">
                <a:solidFill>
                  <a:srgbClr val="FFFF00"/>
                </a:solidFill>
              </a:rPr>
              <a:t>, 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(PWM, </a:t>
            </a:r>
            <a:r>
              <a:rPr lang="en-US" altLang="ko-KR" dirty="0" err="1">
                <a:solidFill>
                  <a:srgbClr val="FFFF00"/>
                </a:solidFill>
              </a:rPr>
              <a:t>eCAP</a:t>
            </a:r>
            <a:r>
              <a:rPr lang="en-US" altLang="ko-KR" dirty="0">
                <a:solidFill>
                  <a:srgbClr val="FFFF00"/>
                </a:solidFill>
              </a:rPr>
              <a:t>, SCI , CAN ), </a:t>
            </a:r>
            <a:r>
              <a:rPr lang="en-US" altLang="ko-KR" dirty="0" err="1">
                <a:solidFill>
                  <a:srgbClr val="FFFF00"/>
                </a:solidFill>
              </a:rPr>
              <a:t>FreeRTOS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r>
              <a:rPr lang="ko-KR" altLang="en-US" dirty="0">
                <a:solidFill>
                  <a:srgbClr val="FFFF00"/>
                </a:solidFill>
              </a:rPr>
              <a:t>사용 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/>
              <a:t>이대로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(BLDC </a:t>
            </a:r>
            <a:r>
              <a:rPr lang="ko-KR" altLang="en-US" dirty="0">
                <a:solidFill>
                  <a:srgbClr val="FFFF00"/>
                </a:solidFill>
              </a:rPr>
              <a:t>모터 속도 </a:t>
            </a:r>
            <a:r>
              <a:rPr lang="en-US" altLang="ko-KR" dirty="0">
                <a:solidFill>
                  <a:srgbClr val="FFFF00"/>
                </a:solidFill>
              </a:rPr>
              <a:t>PID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,  </a:t>
            </a:r>
            <a:r>
              <a:rPr lang="en-US" altLang="ko-KR" dirty="0" err="1">
                <a:solidFill>
                  <a:srgbClr val="FFFF00"/>
                </a:solidFill>
              </a:rPr>
              <a:t>eQEP</a:t>
            </a:r>
            <a:r>
              <a:rPr lang="en-US" altLang="ko-KR" dirty="0">
                <a:solidFill>
                  <a:srgbClr val="FFFF00"/>
                </a:solidFill>
              </a:rPr>
              <a:t>), </a:t>
            </a:r>
            <a:r>
              <a:rPr lang="en-US" altLang="ko-KR" dirty="0"/>
              <a:t>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FF00"/>
                </a:solidFill>
              </a:rPr>
              <a:t>: H/W </a:t>
            </a:r>
            <a:r>
              <a:rPr lang="ko-KR" altLang="en-US" dirty="0">
                <a:solidFill>
                  <a:srgbClr val="FFFF00"/>
                </a:solidFill>
              </a:rPr>
              <a:t>구성</a:t>
            </a:r>
            <a:r>
              <a:rPr lang="en-US" altLang="ko-KR" dirty="0">
                <a:solidFill>
                  <a:srgbClr val="FFFF00"/>
                </a:solidFill>
              </a:rPr>
              <a:t>, </a:t>
            </a:r>
            <a:r>
              <a:rPr lang="en-US" altLang="ko-KR" dirty="0"/>
              <a:t>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FF00"/>
                </a:solidFill>
              </a:rPr>
              <a:t>UART</a:t>
            </a:r>
            <a:r>
              <a:rPr lang="en-US" altLang="ko-KR" dirty="0"/>
              <a:t>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FF00"/>
                </a:solidFill>
              </a:rPr>
              <a:t>MCU 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(BLDC </a:t>
            </a:r>
            <a:r>
              <a:rPr lang="ko-KR" altLang="en-US" dirty="0">
                <a:solidFill>
                  <a:srgbClr val="FFFF00"/>
                </a:solidFill>
              </a:rPr>
              <a:t>모터 속도 </a:t>
            </a:r>
            <a:r>
              <a:rPr lang="en-US" altLang="ko-KR" dirty="0">
                <a:solidFill>
                  <a:srgbClr val="FFFF00"/>
                </a:solidFill>
              </a:rPr>
              <a:t>PID</a:t>
            </a:r>
            <a:r>
              <a:rPr lang="ko-KR" altLang="en-US" dirty="0">
                <a:solidFill>
                  <a:srgbClr val="FFFF00"/>
                </a:solidFill>
              </a:rPr>
              <a:t>제어</a:t>
            </a:r>
            <a:r>
              <a:rPr lang="en-US" altLang="ko-KR" dirty="0">
                <a:solidFill>
                  <a:srgbClr val="FFFF00"/>
                </a:solidFill>
              </a:rPr>
              <a:t>,  </a:t>
            </a:r>
            <a:r>
              <a:rPr lang="en-US" altLang="ko-KR" dirty="0" err="1">
                <a:solidFill>
                  <a:srgbClr val="FFFF00"/>
                </a:solidFill>
              </a:rPr>
              <a:t>eQEP</a:t>
            </a:r>
            <a:r>
              <a:rPr lang="en-US" altLang="ko-KR" dirty="0">
                <a:solidFill>
                  <a:srgbClr val="FFFF00"/>
                </a:solidFill>
              </a:rPr>
              <a:t>), </a:t>
            </a:r>
            <a:r>
              <a:rPr lang="en-US" altLang="ko-KR" dirty="0"/>
              <a:t>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2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종합 하였을 때 최종 종착지는 어떻게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멀티 </a:t>
            </a:r>
            <a:r>
              <a:rPr lang="ko-KR" altLang="en-US" dirty="0" err="1" smtClean="0"/>
              <a:t>바이브레이터</a:t>
            </a:r>
            <a:r>
              <a:rPr lang="ko-KR" altLang="en-US" dirty="0" smtClean="0"/>
              <a:t> </a:t>
            </a:r>
            <a:r>
              <a:rPr lang="ko-KR" altLang="en-US" dirty="0"/>
              <a:t>회로를 이용하여 </a:t>
            </a:r>
            <a:r>
              <a:rPr lang="en-US" altLang="ko-KR" dirty="0"/>
              <a:t>LED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en-US" altLang="ko-KR" dirty="0" err="1"/>
              <a:t>FreeRTOS</a:t>
            </a:r>
            <a:r>
              <a:rPr lang="ko-KR" altLang="en-US" dirty="0"/>
              <a:t>를 활용하여 각각의 태스크를 제어한다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카메라 모듈을 활용하여 라인을 구분한다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 smtClean="0"/>
              <a:t>I2C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RPLIDAR</a:t>
            </a:r>
            <a:r>
              <a:rPr lang="ko-KR" altLang="en-US" dirty="0" smtClean="0"/>
              <a:t>와 통신한다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FPGA I2C</a:t>
            </a:r>
            <a:r>
              <a:rPr lang="ko-KR" altLang="en-US" dirty="0"/>
              <a:t>를 이용하여 </a:t>
            </a:r>
            <a:r>
              <a:rPr lang="en-US" altLang="ko-KR" dirty="0" err="1" smtClean="0"/>
              <a:t>garmin</a:t>
            </a:r>
            <a:r>
              <a:rPr lang="ko-KR" altLang="en-US" dirty="0" smtClean="0"/>
              <a:t> 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CAN</a:t>
            </a:r>
            <a:r>
              <a:rPr lang="ko-KR" altLang="en-US" dirty="0"/>
              <a:t>통신을 이용하여 </a:t>
            </a:r>
            <a:r>
              <a:rPr lang="en-US" altLang="ko-KR" dirty="0"/>
              <a:t>DSP-MCU</a:t>
            </a:r>
            <a:r>
              <a:rPr lang="ko-KR" altLang="en-US" dirty="0"/>
              <a:t>와 </a:t>
            </a:r>
            <a:r>
              <a:rPr lang="en-US" altLang="ko-KR" dirty="0"/>
              <a:t>FPGA-MCU</a:t>
            </a:r>
            <a:r>
              <a:rPr lang="ko-KR" altLang="en-US" dirty="0" smtClean="0"/>
              <a:t>간 </a:t>
            </a:r>
            <a:r>
              <a:rPr lang="ko-KR" altLang="en-US" dirty="0"/>
              <a:t>통신한다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8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4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MPU9250</a:t>
            </a:r>
            <a:r>
              <a:rPr lang="ko-KR" altLang="en-US" dirty="0"/>
              <a:t>의 </a:t>
            </a:r>
            <a:r>
              <a:rPr lang="en-US" altLang="ko-KR" dirty="0"/>
              <a:t>raw data, g-unit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7" t="3674" r="8600"/>
          <a:stretch/>
        </p:blipFill>
        <p:spPr>
          <a:xfrm>
            <a:off x="6270172" y="2233747"/>
            <a:ext cx="4937760" cy="3540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1" t="16494" r="12122" b="12256"/>
          <a:stretch/>
        </p:blipFill>
        <p:spPr>
          <a:xfrm>
            <a:off x="1227910" y="2233747"/>
            <a:ext cx="4606310" cy="3540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2388" y="5789408"/>
            <a:ext cx="145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raw data 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963995" y="5747655"/>
            <a:ext cx="170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 unit data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57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  <a:r>
              <a:rPr lang="en-US" altLang="ko-KR" dirty="0"/>
              <a:t>(HC-06)</a:t>
            </a:r>
            <a:r>
              <a:rPr lang="ko-KR" altLang="en-US" dirty="0"/>
              <a:t>을 연결하여 휴대폰에서 가속도 값 확인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7" y="2188027"/>
            <a:ext cx="7171508" cy="40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5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59"/>
            <a:ext cx="9905999" cy="4686889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800" dirty="0"/>
              <a:t>PID </a:t>
            </a:r>
            <a:r>
              <a:rPr lang="ko-KR" altLang="en-US" sz="2800" dirty="0"/>
              <a:t>제어기를 통한 </a:t>
            </a:r>
            <a:r>
              <a:rPr lang="en-US" altLang="ko-KR" sz="2800" dirty="0"/>
              <a:t>BLDC </a:t>
            </a:r>
            <a:r>
              <a:rPr lang="ko-KR" altLang="en-US" sz="2800" dirty="0"/>
              <a:t>모터 속도 제어</a:t>
            </a:r>
            <a:r>
              <a:rPr lang="en-US" altLang="ko-KR" sz="2800" dirty="0"/>
              <a:t>(MCU)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•</a:t>
            </a:r>
            <a:r>
              <a:rPr lang="en-US" altLang="ko-KR" dirty="0"/>
              <a:t> </a:t>
            </a:r>
            <a:r>
              <a:rPr lang="ko-KR" altLang="en-US" dirty="0"/>
              <a:t>문제점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측정 시 계측 오차가 발생해 적분하여 속도를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 </a:t>
            </a:r>
            <a:r>
              <a:rPr lang="ko-KR" altLang="en-US" dirty="0"/>
              <a:t> 계산했을 때</a:t>
            </a:r>
            <a:r>
              <a:rPr lang="en-US" altLang="ko-KR" dirty="0"/>
              <a:t>, </a:t>
            </a:r>
            <a:r>
              <a:rPr lang="ko-KR" altLang="en-US" dirty="0"/>
              <a:t>정지하고 있음에도 속도가 </a:t>
            </a:r>
            <a:r>
              <a:rPr lang="en-US" altLang="ko-KR" dirty="0"/>
              <a:t>0</a:t>
            </a:r>
            <a:r>
              <a:rPr lang="ko-KR" altLang="en-US" dirty="0"/>
              <a:t>이 되지 않는다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구했을 때의 시간을 정확하게 측정할 수 없다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>
                <a:latin typeface="맑은 고딕"/>
                <a:ea typeface="맑은 고딕"/>
              </a:rPr>
              <a:t>해결방안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</a:t>
            </a:r>
            <a:r>
              <a:rPr lang="ko-KR" altLang="en-US" dirty="0">
                <a:latin typeface="맑은 고딕"/>
                <a:ea typeface="맑은 고딕"/>
              </a:rPr>
              <a:t>실제 차량에 모듈을 부착해 테스트 해본다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RTI</a:t>
            </a:r>
            <a:r>
              <a:rPr lang="ko-KR" altLang="en-US" dirty="0">
                <a:latin typeface="맑은 고딕"/>
                <a:ea typeface="맑은 고딕"/>
              </a:rPr>
              <a:t>를 이용하여 </a:t>
            </a:r>
            <a:r>
              <a:rPr lang="en-US" altLang="ko-KR" dirty="0">
                <a:latin typeface="맑은 고딕"/>
                <a:ea typeface="맑은 고딕"/>
              </a:rPr>
              <a:t>1ms </a:t>
            </a:r>
            <a:r>
              <a:rPr lang="ko-KR" altLang="en-US" dirty="0">
                <a:latin typeface="맑은 고딕"/>
                <a:ea typeface="맑은 고딕"/>
              </a:rPr>
              <a:t>단위로 시간을 측정할 수 있게 하였다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20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2) PWM</a:t>
            </a:r>
            <a:r>
              <a:rPr lang="ko-KR" altLang="en-US" sz="2800" dirty="0"/>
              <a:t>을 통한 </a:t>
            </a:r>
            <a:r>
              <a:rPr lang="en-US" altLang="ko-KR" sz="2800" dirty="0"/>
              <a:t>Servo Motor </a:t>
            </a:r>
            <a:r>
              <a:rPr lang="ko-KR" altLang="en-US" sz="2800" dirty="0"/>
              <a:t>제어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•</a:t>
            </a:r>
            <a:r>
              <a:rPr lang="en-US" altLang="ko-KR" sz="2800" dirty="0"/>
              <a:t> SERVO MOTOR </a:t>
            </a:r>
            <a:r>
              <a:rPr lang="ko-KR" altLang="en-US" sz="2800" dirty="0"/>
              <a:t>전동차에 장착 및 테스트</a:t>
            </a:r>
            <a:endParaRPr lang="en-US" altLang="ko-KR" sz="28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5D5FB41-5E8D-497D-87F8-0A3C724E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5950" y="2402586"/>
            <a:ext cx="3412909" cy="4239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49BD3DB-4241-4F85-AC48-2BE951769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86" y="2796049"/>
            <a:ext cx="4128302" cy="34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0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A9E478-9085-4B2B-A75B-2B9C7FC6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팀원 구성 </a:t>
            </a:r>
            <a:r>
              <a:rPr lang="en-US" altLang="ko-KR" dirty="0"/>
              <a:t>- 5</a:t>
            </a:r>
            <a:r>
              <a:rPr lang="ko-KR" altLang="en-US" dirty="0"/>
              <a:t>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6626B2B-9391-447F-ABC3-EC0CA48D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김현승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양성민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이대로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이장호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조성구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69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79" y="500952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8" y="1841863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/>
              <a:t>2) PWM</a:t>
            </a:r>
            <a:r>
              <a:rPr lang="ko-KR" altLang="en-US" dirty="0"/>
              <a:t>을 통한 </a:t>
            </a:r>
            <a:r>
              <a:rPr lang="en-US" altLang="ko-KR" dirty="0"/>
              <a:t>Servo Motor </a:t>
            </a:r>
            <a:r>
              <a:rPr lang="ko-KR" altLang="en-US" dirty="0"/>
              <a:t>제어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문제점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사람이 탑승하지 않을 시 동작에 이상 없음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하지만 </a:t>
            </a:r>
            <a:r>
              <a:rPr lang="en-US" altLang="ko-KR" dirty="0"/>
              <a:t>70kg </a:t>
            </a:r>
            <a:r>
              <a:rPr lang="ko-KR" altLang="en-US" dirty="0"/>
              <a:t>의 몸무게 인 사람이 탑승 했을 경우</a:t>
            </a:r>
            <a:r>
              <a:rPr lang="en-US" altLang="ko-KR" dirty="0"/>
              <a:t>. </a:t>
            </a:r>
            <a:r>
              <a:rPr lang="ko-KR" altLang="en-US" dirty="0" err="1"/>
              <a:t>서보</a:t>
            </a:r>
            <a:r>
              <a:rPr lang="ko-KR" altLang="en-US" dirty="0"/>
              <a:t> 모터에 무리가 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  </a:t>
            </a:r>
            <a:r>
              <a:rPr lang="ko-KR" altLang="en-US" dirty="0"/>
              <a:t>무게중심을 </a:t>
            </a:r>
            <a:r>
              <a:rPr lang="ko-KR" altLang="en-US" dirty="0" err="1"/>
              <a:t>서보</a:t>
            </a:r>
            <a:r>
              <a:rPr lang="ko-KR" altLang="en-US" dirty="0"/>
              <a:t> 모터 쪽으로 이동 시 모터가 동작을 하지 않음</a:t>
            </a:r>
            <a:r>
              <a:rPr lang="en-US" altLang="ko-KR" dirty="0"/>
              <a:t>(</a:t>
            </a:r>
            <a:r>
              <a:rPr lang="ko-KR" altLang="en-US" dirty="0"/>
              <a:t>고장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기존 </a:t>
            </a:r>
            <a:r>
              <a:rPr lang="en-US" altLang="ko-KR" dirty="0"/>
              <a:t>25kg-cm</a:t>
            </a:r>
            <a:r>
              <a:rPr lang="ko-KR" altLang="en-US" dirty="0"/>
              <a:t>토크의 </a:t>
            </a:r>
            <a:r>
              <a:rPr lang="ko-KR" altLang="en-US" dirty="0" err="1"/>
              <a:t>서보</a:t>
            </a:r>
            <a:r>
              <a:rPr lang="ko-KR" altLang="en-US" dirty="0"/>
              <a:t> 모터에서  </a:t>
            </a:r>
            <a:r>
              <a:rPr lang="en-US" altLang="ko-KR" dirty="0"/>
              <a:t>50kg-cm </a:t>
            </a:r>
            <a:r>
              <a:rPr lang="ko-KR" altLang="en-US" dirty="0"/>
              <a:t>토크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54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729752" y="3076647"/>
            <a:ext cx="8043260" cy="3062895"/>
            <a:chOff x="1494622" y="3532068"/>
            <a:chExt cx="7088369" cy="2577252"/>
          </a:xfrm>
        </p:grpSpPr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="" xmlns:a16="http://schemas.microsoft.com/office/drawing/2014/main" id="{F88B6544-4A11-463D-8462-3017C43E43EF}"/>
                </a:ext>
              </a:extLst>
            </p:cNvPr>
            <p:cNvSpPr/>
            <p:nvPr/>
          </p:nvSpPr>
          <p:spPr>
            <a:xfrm>
              <a:off x="1494622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="" xmlns:a16="http://schemas.microsoft.com/office/drawing/2014/main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="" xmlns:a16="http://schemas.microsoft.com/office/drawing/2014/main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="" xmlns:a16="http://schemas.microsoft.com/office/drawing/2014/main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="" xmlns:a16="http://schemas.microsoft.com/office/drawing/2014/main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="" xmlns:a16="http://schemas.microsoft.com/office/drawing/2014/main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="" xmlns:a16="http://schemas.microsoft.com/office/drawing/2014/main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3B1AF345-C812-42DD-AC3C-ABC5027A0C1A}"/>
                </a:ext>
              </a:extLst>
            </p:cNvPr>
            <p:cNvSpPr/>
            <p:nvPr/>
          </p:nvSpPr>
          <p:spPr>
            <a:xfrm>
              <a:off x="1494622" y="567474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24D1D4DC-5561-438B-B5EC-70757A347258}"/>
                </a:ext>
              </a:extLst>
            </p:cNvPr>
            <p:cNvSpPr txBox="1"/>
            <p:nvPr/>
          </p:nvSpPr>
          <p:spPr>
            <a:xfrm>
              <a:off x="5529572" y="5032084"/>
              <a:ext cx="2119563" cy="54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통신하기 전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422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52145" y="3153544"/>
            <a:ext cx="7740056" cy="2406057"/>
            <a:chOff x="1654155" y="2299350"/>
            <a:chExt cx="7740056" cy="2406057"/>
          </a:xfrm>
        </p:grpSpPr>
        <p:sp>
          <p:nvSpPr>
            <p:cNvPr id="19" name="자유형: 도형 18">
              <a:extLst>
                <a:ext uri="{FF2B5EF4-FFF2-40B4-BE49-F238E27FC236}">
                  <a16:creationId xmlns="" xmlns:a16="http://schemas.microsoft.com/office/drawing/2014/main" id="{D1913983-57CB-4260-B1CA-21C205AA5ADF}"/>
                </a:ext>
              </a:extLst>
            </p:cNvPr>
            <p:cNvSpPr/>
            <p:nvPr/>
          </p:nvSpPr>
          <p:spPr>
            <a:xfrm>
              <a:off x="1654155" y="3127689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DSP통신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="" xmlns:a16="http://schemas.microsoft.com/office/drawing/2014/main" id="{138AC116-304D-41EE-8BBC-59A093492875}"/>
                </a:ext>
              </a:extLst>
            </p:cNvPr>
            <p:cNvSpPr/>
            <p:nvPr/>
          </p:nvSpPr>
          <p:spPr>
            <a:xfrm>
              <a:off x="4258410" y="2427094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948C5C65-1904-4F2B-AD2E-3D5F9BFFF5FF}"/>
                </a:ext>
              </a:extLst>
            </p:cNvPr>
            <p:cNvSpPr/>
            <p:nvPr/>
          </p:nvSpPr>
          <p:spPr>
            <a:xfrm>
              <a:off x="6646698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1B6EDFD2-83CE-409D-A560-B1F3AB8D2610}"/>
                </a:ext>
              </a:extLst>
            </p:cNvPr>
            <p:cNvSpPr/>
            <p:nvPr/>
          </p:nvSpPr>
          <p:spPr>
            <a:xfrm>
              <a:off x="4258410" y="3121846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CA988D7F-7883-4810-B9C5-9124B86AA047}"/>
                </a:ext>
              </a:extLst>
            </p:cNvPr>
            <p:cNvSpPr/>
            <p:nvPr/>
          </p:nvSpPr>
          <p:spPr>
            <a:xfrm>
              <a:off x="8539474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A65152B2-CF7F-48FE-A7C9-3CC73B622F65}"/>
                </a:ext>
              </a:extLst>
            </p:cNvPr>
            <p:cNvSpPr/>
            <p:nvPr/>
          </p:nvSpPr>
          <p:spPr>
            <a:xfrm>
              <a:off x="1654155" y="4340662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39" name="직선 연결선 38">
              <a:extLst>
                <a:ext uri="{FF2B5EF4-FFF2-40B4-BE49-F238E27FC236}">
                  <a16:creationId xmlns="" xmlns:a16="http://schemas.microsoft.com/office/drawing/2014/main" id="{26D4F134-5A4A-40FB-954C-AF2A7D240688}"/>
                </a:ext>
              </a:extLst>
            </p:cNvPr>
            <p:cNvSpPr/>
            <p:nvPr/>
          </p:nvSpPr>
          <p:spPr>
            <a:xfrm>
              <a:off x="2904188" y="3300302"/>
              <a:ext cx="99310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0" name="직선 연결선 39">
              <a:extLst>
                <a:ext uri="{FF2B5EF4-FFF2-40B4-BE49-F238E27FC236}">
                  <a16:creationId xmlns="" xmlns:a16="http://schemas.microsoft.com/office/drawing/2014/main" id="{357DA9D7-01A5-45A0-AA0A-E4ED9EFB737C}"/>
                </a:ext>
              </a:extLst>
            </p:cNvPr>
            <p:cNvSpPr/>
            <p:nvPr/>
          </p:nvSpPr>
          <p:spPr>
            <a:xfrm flipV="1">
              <a:off x="2904188" y="2743318"/>
              <a:ext cx="993109" cy="27484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1" name="직선 연결선 40">
              <a:extLst>
                <a:ext uri="{FF2B5EF4-FFF2-40B4-BE49-F238E27FC236}">
                  <a16:creationId xmlns="" xmlns:a16="http://schemas.microsoft.com/office/drawing/2014/main" id="{2C92716D-D1AE-4BAB-A5ED-08C164392E4C}"/>
                </a:ext>
              </a:extLst>
            </p:cNvPr>
            <p:cNvSpPr/>
            <p:nvPr/>
          </p:nvSpPr>
          <p:spPr>
            <a:xfrm>
              <a:off x="5474259" y="2609464"/>
              <a:ext cx="8547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2" name="직선 연결선 41">
              <a:extLst>
                <a:ext uri="{FF2B5EF4-FFF2-40B4-BE49-F238E27FC236}">
                  <a16:creationId xmlns="" xmlns:a16="http://schemas.microsoft.com/office/drawing/2014/main" id="{04FA692A-B1EC-402C-86C2-DC334B311E04}"/>
                </a:ext>
              </a:extLst>
            </p:cNvPr>
            <p:cNvSpPr/>
            <p:nvPr/>
          </p:nvSpPr>
          <p:spPr>
            <a:xfrm>
              <a:off x="7676730" y="2604594"/>
              <a:ext cx="72154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3" name="직선 연결선 42">
              <a:extLst>
                <a:ext uri="{FF2B5EF4-FFF2-40B4-BE49-F238E27FC236}">
                  <a16:creationId xmlns="" xmlns:a16="http://schemas.microsoft.com/office/drawing/2014/main" id="{F767C842-44ED-4017-BE3A-701C12C17CFB}"/>
                </a:ext>
              </a:extLst>
            </p:cNvPr>
            <p:cNvSpPr/>
            <p:nvPr/>
          </p:nvSpPr>
          <p:spPr>
            <a:xfrm flipH="1">
              <a:off x="5474259" y="2299350"/>
              <a:ext cx="2835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="" xmlns:a16="http://schemas.microsoft.com/office/drawing/2014/main" id="{7D577601-DB69-4D6B-9AA9-43FFEC72B484}"/>
                </a:ext>
              </a:extLst>
            </p:cNvPr>
            <p:cNvSpPr/>
            <p:nvPr/>
          </p:nvSpPr>
          <p:spPr>
            <a:xfrm>
              <a:off x="4276990" y="3816598"/>
              <a:ext cx="817575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5" name="직선 연결선 44">
              <a:extLst>
                <a:ext uri="{FF2B5EF4-FFF2-40B4-BE49-F238E27FC236}">
                  <a16:creationId xmlns="" xmlns:a16="http://schemas.microsoft.com/office/drawing/2014/main" id="{19F4A431-4161-460D-9C95-7CD6220239FF}"/>
                </a:ext>
              </a:extLst>
            </p:cNvPr>
            <p:cNvSpPr/>
            <p:nvPr/>
          </p:nvSpPr>
          <p:spPr>
            <a:xfrm>
              <a:off x="2904188" y="3582439"/>
              <a:ext cx="993108" cy="3647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B74A0987-8EE7-49C3-93BE-CEA226086062}"/>
                </a:ext>
              </a:extLst>
            </p:cNvPr>
            <p:cNvSpPr txBox="1"/>
            <p:nvPr/>
          </p:nvSpPr>
          <p:spPr>
            <a:xfrm>
              <a:off x="6189936" y="3912319"/>
              <a:ext cx="2119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 시 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096" y="1739474"/>
            <a:ext cx="9905999" cy="14478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83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6281" y="64464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7538" y="201435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4) LIDAR</a:t>
            </a:r>
            <a:r>
              <a:rPr lang="ko-KR" altLang="en-US" dirty="0"/>
              <a:t>를 이용한 거리 측정</a:t>
            </a:r>
          </a:p>
          <a:p>
            <a:r>
              <a:rPr lang="en-US" altLang="ko-KR" dirty="0"/>
              <a:t> LIDAR </a:t>
            </a:r>
            <a:r>
              <a:rPr lang="ko-KR" altLang="en-US" dirty="0"/>
              <a:t>의 </a:t>
            </a:r>
            <a:r>
              <a:rPr lang="en-US" altLang="ko-KR" dirty="0"/>
              <a:t>Interface Protocol and Application Notes </a:t>
            </a:r>
            <a:r>
              <a:rPr lang="ko-KR" altLang="en-US" dirty="0"/>
              <a:t>문서 번역 작업 진행 중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160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191397"/>
            <a:ext cx="9905999" cy="153874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파형 확인 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eQEP</a:t>
            </a:r>
            <a:r>
              <a:rPr lang="en-US" altLang="ko-KR" sz="2000" dirty="0"/>
              <a:t> </a:t>
            </a:r>
            <a:r>
              <a:rPr lang="ko-KR" altLang="en-US" sz="2000" dirty="0"/>
              <a:t>이용 각속도</a:t>
            </a:r>
            <a:r>
              <a:rPr lang="en-US" altLang="ko-KR" sz="2000" dirty="0"/>
              <a:t>/RPM</a:t>
            </a:r>
            <a:r>
              <a:rPr lang="ko-KR" altLang="en-US" sz="2000" dirty="0"/>
              <a:t> 계산</a:t>
            </a:r>
            <a:endParaRPr lang="en-US" altLang="ko-KR" sz="2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901327" y="2844132"/>
            <a:ext cx="4792795" cy="3681940"/>
            <a:chOff x="1018903" y="2272938"/>
            <a:chExt cx="4792795" cy="36819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4" r="4806" b="5339"/>
            <a:stretch/>
          </p:blipFill>
          <p:spPr>
            <a:xfrm>
              <a:off x="1018903" y="2272938"/>
              <a:ext cx="4792795" cy="3200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38850" y="5585546"/>
              <a:ext cx="1952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엔코더</a:t>
              </a:r>
              <a:r>
                <a:rPr lang="ko-KR" altLang="en-US" dirty="0"/>
                <a:t> 파형 확인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83765" y="2844132"/>
            <a:ext cx="5265115" cy="3681940"/>
            <a:chOff x="6301332" y="2272938"/>
            <a:chExt cx="5265115" cy="36819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99" b="28406"/>
            <a:stretch/>
          </p:blipFill>
          <p:spPr>
            <a:xfrm>
              <a:off x="6301332" y="2272938"/>
              <a:ext cx="5265115" cy="3200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40666" y="5585546"/>
              <a:ext cx="2586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초 단위 각속도 </a:t>
              </a:r>
              <a:r>
                <a:rPr lang="en-US" altLang="ko-KR" dirty="0"/>
                <a:t>/ RPM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96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8" y="32751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3" y="1632857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2) PWM</a:t>
            </a:r>
            <a:r>
              <a:rPr lang="ko-KR" altLang="en-US" sz="2000" dirty="0"/>
              <a:t>을 통한 </a:t>
            </a:r>
            <a:r>
              <a:rPr lang="en-US" altLang="ko-KR" sz="2000" dirty="0"/>
              <a:t>Servo Motor </a:t>
            </a:r>
            <a:r>
              <a:rPr lang="ko-KR" altLang="en-US" sz="2000" dirty="0"/>
              <a:t>제어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서보</a:t>
            </a:r>
            <a:r>
              <a:rPr lang="ko-KR" altLang="en-US" sz="2000" dirty="0"/>
              <a:t> 모터 교체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• SERVO MOTOR(</a:t>
            </a:r>
            <a:r>
              <a:rPr lang="ko-KR" altLang="en-US" sz="2000" dirty="0">
                <a:latin typeface="+mj-ea"/>
                <a:ea typeface="+mj-ea"/>
              </a:rPr>
              <a:t>기존 </a:t>
            </a:r>
            <a:r>
              <a:rPr lang="en-US" altLang="ko-KR" sz="2000" dirty="0">
                <a:latin typeface="+mj-ea"/>
                <a:ea typeface="+mj-ea"/>
              </a:rPr>
              <a:t>25kg.cm  → 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50kg.cm ) </a:t>
            </a:r>
            <a:r>
              <a:rPr lang="ko-KR" altLang="en-US" sz="2000" dirty="0">
                <a:latin typeface="+mj-ea"/>
                <a:ea typeface="+mj-ea"/>
              </a:rPr>
              <a:t>토크 큰 제품으로 교체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/>
              <a:t>  </a:t>
            </a:r>
            <a:r>
              <a:rPr lang="en-US" altLang="ko-KR" sz="2000" dirty="0">
                <a:latin typeface="맑은 고딕"/>
                <a:ea typeface="맑은 고딕"/>
              </a:rPr>
              <a:t>•</a:t>
            </a:r>
            <a:r>
              <a:rPr lang="en-US" altLang="ko-KR" sz="2000" dirty="0"/>
              <a:t> </a:t>
            </a:r>
            <a:r>
              <a:rPr lang="ko-KR" altLang="en-US" sz="2000" dirty="0"/>
              <a:t> 전동차에 장착 및 테스트 </a:t>
            </a:r>
            <a:r>
              <a:rPr lang="en-US" altLang="ko-KR" sz="2000" dirty="0"/>
              <a:t>– </a:t>
            </a:r>
            <a:r>
              <a:rPr lang="ko-KR" altLang="en-US" sz="2000" dirty="0"/>
              <a:t>이상 없음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•</a:t>
            </a:r>
            <a:r>
              <a:rPr lang="en-US" altLang="ko-KR" sz="2000" dirty="0"/>
              <a:t> </a:t>
            </a:r>
            <a:r>
              <a:rPr lang="ko-KR" altLang="en-US" sz="2000" dirty="0"/>
              <a:t> 기존 </a:t>
            </a:r>
            <a:r>
              <a:rPr lang="en-US" altLang="ko-KR" sz="2000" dirty="0"/>
              <a:t>BLDC , SERVO </a:t>
            </a:r>
            <a:r>
              <a:rPr lang="ko-KR" altLang="en-US" sz="2000" dirty="0"/>
              <a:t>모터 동작 코드 수정하여 주행영상 올릴 예정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EDD4B80-3A30-453F-8859-9D5C3678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4" y="3861786"/>
            <a:ext cx="2698812" cy="2530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6DABF99-1E83-463F-B392-0508B0A23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03" y="3861787"/>
            <a:ext cx="2563189" cy="2459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3CAE86F-A9FA-4770-A9AF-5323DA0E1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82" y="3861786"/>
            <a:ext cx="2447604" cy="24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0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 </a:t>
            </a:r>
            <a:r>
              <a:rPr lang="en-US" altLang="ko-KR" dirty="0"/>
              <a:t>– </a:t>
            </a:r>
            <a:r>
              <a:rPr lang="ko-KR" altLang="en-US" dirty="0"/>
              <a:t>전면 수정</a:t>
            </a:r>
            <a:r>
              <a:rPr lang="en-US" altLang="ko-KR" dirty="0"/>
              <a:t>(DSP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</a:t>
            </a:r>
            <a:r>
              <a:rPr lang="en-US" altLang="ko-KR" dirty="0"/>
              <a:t>SERVO , BLDC</a:t>
            </a:r>
            <a:r>
              <a:rPr lang="ko-KR" altLang="en-US" dirty="0"/>
              <a:t> 모터 구동 완료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543321" y="3469735"/>
            <a:ext cx="8043260" cy="2159766"/>
            <a:chOff x="1494622" y="3532068"/>
            <a:chExt cx="7088369" cy="1817320"/>
          </a:xfrm>
        </p:grpSpPr>
        <p:sp>
          <p:nvSpPr>
            <p:cNvPr id="21" name="자유형: 도형 20">
              <a:extLst>
                <a:ext uri="{FF2B5EF4-FFF2-40B4-BE49-F238E27FC236}">
                  <a16:creationId xmlns="" xmlns:a16="http://schemas.microsoft.com/office/drawing/2014/main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="" xmlns:a16="http://schemas.microsoft.com/office/drawing/2014/main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="" xmlns:a16="http://schemas.microsoft.com/office/drawing/2014/main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eQEP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="" xmlns:a16="http://schemas.microsoft.com/office/drawing/2014/main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="" xmlns:a16="http://schemas.microsoft.com/office/drawing/2014/main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="" xmlns:a16="http://schemas.microsoft.com/office/drawing/2014/main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="" xmlns:a16="http://schemas.microsoft.com/office/drawing/2014/main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="" xmlns:a16="http://schemas.microsoft.com/office/drawing/2014/main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="" xmlns:a16="http://schemas.microsoft.com/office/drawing/2014/main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="" xmlns:a16="http://schemas.microsoft.com/office/drawing/2014/main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="" xmlns:a16="http://schemas.microsoft.com/office/drawing/2014/main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="" xmlns:a16="http://schemas.microsoft.com/office/drawing/2014/main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="" xmlns:a16="http://schemas.microsoft.com/office/drawing/2014/main" id="{3B1AF345-C812-42DD-AC3C-ABC5027A0C1A}"/>
                </a:ext>
              </a:extLst>
            </p:cNvPr>
            <p:cNvSpPr/>
            <p:nvPr/>
          </p:nvSpPr>
          <p:spPr>
            <a:xfrm>
              <a:off x="1494622" y="4914816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61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8433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2" y="1664043"/>
            <a:ext cx="9905999" cy="4777946"/>
          </a:xfrm>
        </p:spPr>
        <p:txBody>
          <a:bodyPr/>
          <a:lstStyle/>
          <a:p>
            <a:r>
              <a:rPr lang="en-US" altLang="ko-KR" dirty="0"/>
              <a:t>4) FPGA</a:t>
            </a:r>
          </a:p>
          <a:p>
            <a:r>
              <a:rPr lang="en-US" altLang="ko-KR" dirty="0"/>
              <a:t> PWM IP </a:t>
            </a:r>
            <a:r>
              <a:rPr lang="ko-KR" altLang="en-US" dirty="0"/>
              <a:t>만들기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petalinux</a:t>
            </a:r>
            <a:r>
              <a:rPr lang="ko-KR" altLang="en-US" dirty="0"/>
              <a:t>를 올려서 </a:t>
            </a:r>
            <a:r>
              <a:rPr lang="en-US" altLang="ko-KR" dirty="0"/>
              <a:t>duty</a:t>
            </a:r>
            <a:r>
              <a:rPr lang="ko-KR" altLang="en-US" dirty="0"/>
              <a:t>비에 따른 출력 파형 확인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수정됨_KakaoTalk_20190405_10051363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44" y="3836774"/>
            <a:ext cx="3495278" cy="2654642"/>
          </a:xfrm>
          <a:prstGeom prst="rect">
            <a:avLst/>
          </a:prstGeom>
        </p:spPr>
      </p:pic>
      <p:pic>
        <p:nvPicPr>
          <p:cNvPr id="7" name="그림 6" descr="수정됨_KakaoTalk_20190405_100513632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29" y="3858526"/>
            <a:ext cx="5626444" cy="2628604"/>
          </a:xfrm>
          <a:prstGeom prst="rect">
            <a:avLst/>
          </a:prstGeom>
        </p:spPr>
      </p:pic>
      <p:pic>
        <p:nvPicPr>
          <p:cNvPr id="9" name="그림 8" descr="스크린샷, 2019-04-05 09-58-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9" y="3887135"/>
            <a:ext cx="771429" cy="26095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3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E6E9561-1231-4F73-B5E6-273F1295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299" y="2249487"/>
            <a:ext cx="10404629" cy="354171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양성민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이대로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UART)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</a:t>
            </a:r>
            <a:r>
              <a:rPr lang="en-US" altLang="ko-KR" dirty="0" smtClean="0"/>
              <a:t>SPI2CAN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44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모터의 속도</a:t>
            </a:r>
            <a:r>
              <a:rPr lang="en-US" altLang="ko-KR" sz="1800" dirty="0"/>
              <a:t>, RPM, </a:t>
            </a:r>
            <a:r>
              <a:rPr lang="ko-KR" altLang="en-US" sz="1800" dirty="0"/>
              <a:t>진행방향</a:t>
            </a:r>
            <a:r>
              <a:rPr lang="en-US" altLang="ko-KR" sz="1800" dirty="0"/>
              <a:t> </a:t>
            </a:r>
            <a:r>
              <a:rPr lang="ko-KR" altLang="en-US" sz="1800" dirty="0"/>
              <a:t>알기 위한 </a:t>
            </a:r>
            <a:r>
              <a:rPr lang="ko-KR" altLang="en-US" sz="1800" dirty="0" err="1"/>
              <a:t>엔코더</a:t>
            </a:r>
            <a:r>
              <a:rPr lang="ko-KR" altLang="en-US" sz="1800" dirty="0"/>
              <a:t> 장착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2) LWIP</a:t>
            </a:r>
            <a:r>
              <a:rPr lang="ko-KR" altLang="en-US" sz="1800" dirty="0"/>
              <a:t>통신을 하기위한 코드 분석 중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맑은 고딕"/>
                <a:ea typeface="맑은 고딕"/>
              </a:rPr>
              <a:t>3) </a:t>
            </a:r>
            <a:r>
              <a:rPr lang="en-US" altLang="ko-KR" sz="1800" dirty="0" err="1">
                <a:latin typeface="맑은 고딕"/>
                <a:ea typeface="맑은 고딕"/>
              </a:rPr>
              <a:t>FreeRTOS</a:t>
            </a:r>
            <a:r>
              <a:rPr lang="ko-KR" altLang="en-US" sz="1800" dirty="0">
                <a:latin typeface="맑은 고딕"/>
                <a:ea typeface="맑은 고딕"/>
              </a:rPr>
              <a:t>에서의 </a:t>
            </a:r>
            <a:r>
              <a:rPr lang="ko-KR" altLang="en-US" sz="1800" dirty="0" err="1">
                <a:latin typeface="맑은 고딕"/>
                <a:ea typeface="맑은 고딕"/>
              </a:rPr>
              <a:t>서보모터와</a:t>
            </a:r>
            <a:r>
              <a:rPr lang="ko-KR" altLang="en-US" sz="1800" dirty="0">
                <a:latin typeface="맑은 고딕"/>
                <a:ea typeface="맑은 고딕"/>
              </a:rPr>
              <a:t> </a:t>
            </a:r>
            <a:r>
              <a:rPr lang="en-US" altLang="ko-KR" sz="1800" dirty="0">
                <a:latin typeface="맑은 고딕"/>
                <a:ea typeface="맑은 고딕"/>
              </a:rPr>
              <a:t>BLDC</a:t>
            </a:r>
            <a:r>
              <a:rPr lang="ko-KR" altLang="en-US" sz="1800" dirty="0">
                <a:latin typeface="맑은 고딕"/>
                <a:ea typeface="맑은 고딕"/>
              </a:rPr>
              <a:t>모터 동작 간의 버그 수정</a:t>
            </a:r>
            <a:endParaRPr lang="en-US" altLang="ko-KR" sz="1800" dirty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47CEA77-F122-4784-AD9F-72DB1AABD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6675" y="2902116"/>
            <a:ext cx="3749879" cy="3638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2029C1C-7206-4D9C-8ABA-4CD09E081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78" y="2846654"/>
            <a:ext cx="3546694" cy="3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-73817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877885"/>
            <a:ext cx="9905999" cy="1460366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출력 레벨 </a:t>
            </a:r>
            <a:r>
              <a:rPr lang="en-US" altLang="ko-KR" sz="2000" dirty="0"/>
              <a:t>12V -&gt; 3.3V </a:t>
            </a:r>
            <a:r>
              <a:rPr lang="ko-KR" altLang="en-US" sz="2000" dirty="0"/>
              <a:t>변경</a:t>
            </a:r>
            <a:r>
              <a:rPr lang="en-US" altLang="ko-KR" sz="2000" dirty="0"/>
              <a:t>(TR</a:t>
            </a:r>
            <a:r>
              <a:rPr lang="ko-KR" altLang="en-US" sz="2000" dirty="0"/>
              <a:t>을 이용한 레벨 </a:t>
            </a:r>
            <a:r>
              <a:rPr lang="en-US" altLang="ko-KR" sz="2000" dirty="0"/>
              <a:t>Shift</a:t>
            </a:r>
            <a:r>
              <a:rPr lang="ko-KR" altLang="en-US" sz="2000" dirty="0"/>
              <a:t> 회로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블루투스로</a:t>
            </a:r>
            <a:r>
              <a:rPr lang="ko-KR" altLang="en-US" sz="2000" dirty="0"/>
              <a:t> 속도 값 확인 </a:t>
            </a:r>
            <a:endParaRPr lang="en-US" altLang="ko-KR" sz="20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798002" y="2527245"/>
            <a:ext cx="2955486" cy="3811129"/>
            <a:chOff x="6230514" y="3043647"/>
            <a:chExt cx="2312514" cy="311431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514" y="3043647"/>
              <a:ext cx="1989584" cy="26909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53444" y="5788632"/>
              <a:ext cx="1989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dirty="0"/>
                <a:t>레벨 </a:t>
              </a:r>
              <a:r>
                <a:rPr lang="en-US" altLang="ko-KR" dirty="0"/>
                <a:t>Shift </a:t>
              </a:r>
              <a:r>
                <a:rPr lang="ko-KR" altLang="en-US" dirty="0"/>
                <a:t>회로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-21983" y="2527245"/>
            <a:ext cx="4819985" cy="3737306"/>
            <a:chOff x="412310" y="1987457"/>
            <a:chExt cx="5999351" cy="4279796"/>
          </a:xfrm>
        </p:grpSpPr>
        <p:grpSp>
          <p:nvGrpSpPr>
            <p:cNvPr id="21" name="그룹 20"/>
            <p:cNvGrpSpPr/>
            <p:nvPr/>
          </p:nvGrpSpPr>
          <p:grpSpPr>
            <a:xfrm>
              <a:off x="1326710" y="1987457"/>
              <a:ext cx="5084951" cy="4279796"/>
              <a:chOff x="1326710" y="1922142"/>
              <a:chExt cx="5309693" cy="446895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6710" y="1922142"/>
                <a:ext cx="5309693" cy="3982269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952247" y="5970251"/>
                <a:ext cx="4057282" cy="42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오실로스코프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3.3v</a:t>
                </a:r>
                <a:r>
                  <a:rPr lang="ko-KR" altLang="en-US" dirty="0"/>
                  <a:t> 파형 확인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01783" y="5512526"/>
              <a:ext cx="1066129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310" y="2498577"/>
              <a:ext cx="1172598" cy="40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3.240V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3" idx="2"/>
            </p:cNvCxnSpPr>
            <p:nvPr/>
          </p:nvCxnSpPr>
          <p:spPr>
            <a:xfrm>
              <a:off x="998609" y="2901605"/>
              <a:ext cx="203175" cy="261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t="4571" r="25712" b="29936"/>
          <a:stretch/>
        </p:blipFill>
        <p:spPr>
          <a:xfrm>
            <a:off x="7340770" y="2527245"/>
            <a:ext cx="4366065" cy="33303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93232" y="5943270"/>
            <a:ext cx="21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값 확인</a:t>
            </a:r>
          </a:p>
        </p:txBody>
      </p:sp>
    </p:spTree>
    <p:extLst>
      <p:ext uri="{BB962C8B-B14F-4D97-AF65-F5344CB8AC3E}">
        <p14:creationId xmlns:p14="http://schemas.microsoft.com/office/powerpoint/2010/main" val="51129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D534CE7-562E-4EAB-A8E4-E4EEDBC2E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280" y="0"/>
            <a:ext cx="464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7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24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dirty="0" err="1"/>
                  <a:t>eQEP</a:t>
                </a:r>
                <a:r>
                  <a:rPr lang="en-US" altLang="ko-KR" sz="2000" dirty="0"/>
                  <a:t>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Encoder</a:t>
                </a:r>
                <a:r>
                  <a:rPr lang="ko-KR" altLang="en-US" sz="2000" dirty="0">
                    <a:ea typeface="Batang" panose="02030600000101010101" pitchFamily="18" charset="-127"/>
                  </a:rPr>
                  <a:t> 펄스 개수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RPM, Velocity</a:t>
                </a: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PID </a:t>
                </a:r>
                <a:r>
                  <a:rPr lang="ko-KR" altLang="en-US" sz="2000" dirty="0" err="1"/>
                  <a:t>기본식</a:t>
                </a:r>
                <a:r>
                  <a:rPr lang="ko-KR" altLang="en-US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Bluetooth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 t="-9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90F33E8-5960-40E0-A1EE-A4A8ED68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32" y="3429000"/>
            <a:ext cx="3530736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4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 Issue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 Bluetooth Value Timing</a:t>
                </a:r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b="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값의 범위 </a:t>
                </a:r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현재 </a:t>
                </a:r>
                <a:r>
                  <a:rPr lang="en-US" altLang="ko-KR" sz="2000" dirty="0"/>
                  <a:t>XX . XXX  </a:t>
                </a:r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DFC60CC5-DFA9-477F-B5D1-866FDF3151E6}"/>
                  </a:ext>
                </a:extLst>
              </p:cNvPr>
              <p:cNvSpPr txBox="1"/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𝑢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𝑡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)</m:t>
                    </m:r>
                  </m:oMath>
                </a14:m>
                <a:r>
                  <a:rPr lang="en-US" altLang="ko-KR" sz="2000" dirty="0"/>
                  <a:t> = PWM ,   e ; Velocity, RPM, Pulse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60CC5-DFA9-477F-B5D1-866FDF315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blipFill>
                <a:blip r:embed="rId3"/>
                <a:stretch>
                  <a:fillRect l="-1058" t="-909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10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- 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기존에 통신 네트워크 구성간 </a:t>
            </a:r>
            <a:r>
              <a:rPr lang="en-US" altLang="ko-KR" sz="1800" dirty="0"/>
              <a:t>SOCKET </a:t>
            </a:r>
            <a:r>
              <a:rPr lang="ko-KR" altLang="en-US" sz="1800" dirty="0"/>
              <a:t>통신을 하기위해 </a:t>
            </a:r>
            <a:r>
              <a:rPr lang="en-US" altLang="ko-KR" sz="1800" dirty="0"/>
              <a:t>LWIP</a:t>
            </a:r>
            <a:r>
              <a:rPr lang="ko-KR" altLang="en-US" sz="1800" dirty="0"/>
              <a:t>통신에 대하여 자료 분석을 하였지만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통신 구성 변경으로 인하여 중지함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Bell MT" panose="020B0604020202020204" pitchFamily="18" charset="0"/>
              </a:rPr>
              <a:t>∙ 코드 분석 및 예제 실행 진행</a:t>
            </a:r>
            <a:r>
              <a:rPr lang="en-US" altLang="ko-KR" sz="1800" dirty="0">
                <a:latin typeface="Bell MT" panose="020B0604020202020204" pitchFamily="18" charset="0"/>
              </a:rPr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000" dirty="0">
                <a:latin typeface="Bell MT" panose="02020503060305020303" pitchFamily="18" charset="0"/>
              </a:rPr>
              <a:t>∙TI wiki</a:t>
            </a:r>
            <a:r>
              <a:rPr lang="ko-KR" altLang="en-US" sz="2000" dirty="0">
                <a:latin typeface="Bell MT" panose="02020503060305020303" pitchFamily="18" charset="0"/>
              </a:rPr>
              <a:t>예제 프로그램실행 화면</a:t>
            </a:r>
            <a:r>
              <a:rPr lang="en-US" altLang="ko-KR" sz="2000" dirty="0"/>
              <a:t>				</a:t>
            </a:r>
            <a:r>
              <a:rPr lang="en-US" altLang="ko-KR" sz="2000" dirty="0">
                <a:latin typeface="Bell MT" panose="02020503060305020303" pitchFamily="18" charset="0"/>
              </a:rPr>
              <a:t>∙</a:t>
            </a:r>
            <a:r>
              <a:rPr lang="ko-KR" altLang="en-US" sz="2000" dirty="0">
                <a:latin typeface="Bell MT" panose="02020503060305020303" pitchFamily="18" charset="0"/>
              </a:rPr>
              <a:t>출력된 </a:t>
            </a:r>
            <a:r>
              <a:rPr lang="en-US" altLang="ko-KR" sz="2000" dirty="0">
                <a:latin typeface="Bell MT" panose="02020503060305020303" pitchFamily="18" charset="0"/>
              </a:rPr>
              <a:t>IP</a:t>
            </a:r>
            <a:r>
              <a:rPr lang="ko-KR" altLang="en-US" sz="2000" dirty="0">
                <a:latin typeface="Bell MT" panose="02020503060305020303" pitchFamily="18" charset="0"/>
              </a:rPr>
              <a:t>주소 접속화면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7E23A67-E5D5-4DCF-AB04-27396A8A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1" y="2894792"/>
            <a:ext cx="5242561" cy="2467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5CE867D-A2EA-4CF2-8602-EC0AF7296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65" y="1850552"/>
            <a:ext cx="4595264" cy="35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- 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발생한 문제점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1600" dirty="0"/>
              <a:t>PHY ID</a:t>
            </a:r>
            <a:r>
              <a:rPr lang="ko-KR" altLang="en-US" sz="1600" dirty="0"/>
              <a:t>를 얻지를 못하는 문제가 발생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· </a:t>
            </a:r>
            <a:r>
              <a:rPr lang="en-US" altLang="ko-KR" sz="1600" dirty="0" err="1"/>
              <a:t>ti</a:t>
            </a:r>
            <a:r>
              <a:rPr lang="en-US" altLang="ko-KR" sz="1600" dirty="0"/>
              <a:t> wiki</a:t>
            </a:r>
            <a:r>
              <a:rPr lang="ko-KR" altLang="en-US" sz="1600" dirty="0"/>
              <a:t> 홈페이지에서 예제 프로그램 버그수정 패치를 받아 적용했으나 통신 실패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Bell MT" panose="02020503060305020303" pitchFamily="18" charset="0"/>
              </a:rPr>
              <a:t>·같은 문제를 겪은 사례를 </a:t>
            </a:r>
            <a:r>
              <a:rPr lang="ko-KR" altLang="en-US" sz="1600" dirty="0" err="1">
                <a:latin typeface="Bell MT" panose="02020503060305020303" pitchFamily="18" charset="0"/>
              </a:rPr>
              <a:t>찾은결과</a:t>
            </a:r>
            <a:r>
              <a:rPr lang="ko-KR" altLang="en-US" sz="1600" dirty="0">
                <a:latin typeface="Bell MT" panose="02020503060305020303" pitchFamily="18" charset="0"/>
              </a:rPr>
              <a:t> </a:t>
            </a:r>
            <a:r>
              <a:rPr lang="en-US" altLang="ko-KR" sz="1600" dirty="0">
                <a:latin typeface="Bell MT" panose="02020503060305020303" pitchFamily="18" charset="0"/>
              </a:rPr>
              <a:t> HW s2 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</a:t>
            </a:r>
            <a:r>
              <a:rPr lang="ko-KR" altLang="en-US" sz="1600" dirty="0">
                <a:latin typeface="Bell MT" panose="02020503060305020303" pitchFamily="18" charset="0"/>
              </a:rPr>
              <a:t>시키지 않았기 때문 </a:t>
            </a:r>
            <a:r>
              <a:rPr lang="en-US" altLang="ko-KR" sz="1600" dirty="0">
                <a:latin typeface="Bell MT" panose="02020503060305020303" pitchFamily="18" charset="0"/>
              </a:rPr>
              <a:t>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 </a:t>
            </a:r>
            <a:r>
              <a:rPr lang="ko-KR" altLang="en-US" sz="1600" dirty="0">
                <a:latin typeface="Bell MT" panose="02020503060305020303" pitchFamily="18" charset="0"/>
              </a:rPr>
              <a:t>시킨 결과 통신 성공</a:t>
            </a:r>
            <a:r>
              <a:rPr lang="en-US" altLang="ko-KR" sz="1600" dirty="0">
                <a:latin typeface="Bell MT" panose="02020503060305020303" pitchFamily="18" charset="0"/>
              </a:rPr>
              <a:t>.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BA5654E-F35E-461C-B65A-C689317C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64" y="1918972"/>
            <a:ext cx="5477152" cy="2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3861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- </a:t>
            </a:r>
            <a:r>
              <a:rPr lang="en-US" altLang="ko-KR" sz="2000" dirty="0" err="1"/>
              <a:t>PmodCAN</a:t>
            </a:r>
            <a:r>
              <a:rPr lang="en-US" altLang="ko-KR" sz="2000" dirty="0"/>
              <a:t> </a:t>
            </a:r>
            <a:r>
              <a:rPr lang="ko-KR" altLang="en-US" sz="2000" dirty="0"/>
              <a:t>부착하여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r>
              <a:rPr lang="en-US" altLang="ko-KR" sz="2000" dirty="0"/>
              <a:t>( </a:t>
            </a:r>
            <a:r>
              <a:rPr lang="en-US" altLang="ko-KR" sz="2000" dirty="0" err="1"/>
              <a:t>Vivado</a:t>
            </a:r>
            <a:r>
              <a:rPr lang="en-US" altLang="ko-KR" sz="2000" dirty="0"/>
              <a:t> + SDK 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- message</a:t>
            </a:r>
            <a:r>
              <a:rPr lang="ko-KR" altLang="en-US" sz="2000" dirty="0"/>
              <a:t>를 </a:t>
            </a:r>
            <a:r>
              <a:rPr lang="en-US" altLang="ko-KR" sz="2000" dirty="0"/>
              <a:t>CAN bus </a:t>
            </a:r>
            <a:r>
              <a:rPr lang="ko-KR" altLang="en-US" sz="2000" dirty="0"/>
              <a:t>에 보내지 않고 </a:t>
            </a:r>
            <a:r>
              <a:rPr lang="en-US" altLang="ko-KR" sz="2000" dirty="0"/>
              <a:t>transmit buffer</a:t>
            </a:r>
            <a:r>
              <a:rPr lang="ko-KR" altLang="en-US" sz="2000" dirty="0"/>
              <a:t>에서 </a:t>
            </a:r>
            <a:r>
              <a:rPr lang="en-US" altLang="ko-KR" sz="2000" dirty="0"/>
              <a:t>receive buffer </a:t>
            </a:r>
            <a:r>
              <a:rPr lang="ko-KR" altLang="en-US" sz="2000" dirty="0"/>
              <a:t>로 내부 전송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4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3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57240" y="3090576"/>
            <a:ext cx="5115460" cy="2978061"/>
            <a:chOff x="914401" y="2333066"/>
            <a:chExt cx="5115460" cy="2978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8" t="18301" r="2540" b="7784"/>
            <a:stretch/>
          </p:blipFill>
          <p:spPr>
            <a:xfrm>
              <a:off x="914401" y="2333066"/>
              <a:ext cx="5115460" cy="259528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4800" y="3630707"/>
              <a:ext cx="1915061" cy="1169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53765" y="4941795"/>
              <a:ext cx="1237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PmodCAN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90153" y="2837323"/>
            <a:ext cx="4533825" cy="3433020"/>
            <a:chOff x="6390153" y="2446936"/>
            <a:chExt cx="4533825" cy="3433020"/>
          </a:xfrm>
        </p:grpSpPr>
        <p:grpSp>
          <p:nvGrpSpPr>
            <p:cNvPr id="30" name="그룹 29"/>
            <p:cNvGrpSpPr/>
            <p:nvPr/>
          </p:nvGrpSpPr>
          <p:grpSpPr>
            <a:xfrm>
              <a:off x="6390153" y="2446936"/>
              <a:ext cx="4533825" cy="3433020"/>
              <a:chOff x="6390153" y="2446936"/>
              <a:chExt cx="4533825" cy="343302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0153" y="2446936"/>
                <a:ext cx="4533825" cy="3433020"/>
              </a:xfrm>
              <a:prstGeom prst="rect">
                <a:avLst/>
              </a:prstGeom>
            </p:spPr>
          </p:pic>
          <p:grpSp>
            <p:nvGrpSpPr>
              <p:cNvPr id="29" name="그룹 28"/>
              <p:cNvGrpSpPr/>
              <p:nvPr/>
            </p:nvGrpSpPr>
            <p:grpSpPr>
              <a:xfrm>
                <a:off x="7126941" y="3644153"/>
                <a:ext cx="1530124" cy="1664765"/>
                <a:chOff x="7126941" y="3644153"/>
                <a:chExt cx="1530124" cy="1664765"/>
              </a:xfrm>
            </p:grpSpPr>
            <p:cxnSp>
              <p:nvCxnSpPr>
                <p:cNvPr id="21" name="직선 연결선 20"/>
                <p:cNvCxnSpPr/>
                <p:nvPr/>
              </p:nvCxnSpPr>
              <p:spPr>
                <a:xfrm>
                  <a:off x="7557247" y="3644153"/>
                  <a:ext cx="1099818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 flipV="1">
                  <a:off x="8657065" y="3644153"/>
                  <a:ext cx="0" cy="166476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/>
                <p:cNvCxnSpPr/>
                <p:nvPr/>
              </p:nvCxnSpPr>
              <p:spPr>
                <a:xfrm flipH="1">
                  <a:off x="7126941" y="5308918"/>
                  <a:ext cx="153012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직선 연결선 31"/>
            <p:cNvCxnSpPr/>
            <p:nvPr/>
          </p:nvCxnSpPr>
          <p:spPr>
            <a:xfrm>
              <a:off x="7557247" y="3361765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144873" y="5154699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663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9412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실행</a:t>
            </a:r>
            <a:endParaRPr lang="en-US" altLang="ko-KR" sz="3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089493" y="1814923"/>
            <a:ext cx="3565152" cy="1835524"/>
            <a:chOff x="1089493" y="1814923"/>
            <a:chExt cx="3565152" cy="183552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1814923"/>
              <a:ext cx="3565152" cy="183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직선 연결선 9"/>
            <p:cNvCxnSpPr/>
            <p:nvPr/>
          </p:nvCxnSpPr>
          <p:spPr>
            <a:xfrm>
              <a:off x="1317812" y="3569978"/>
              <a:ext cx="104887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4721518" y="1814923"/>
            <a:ext cx="4038541" cy="1439480"/>
            <a:chOff x="1089493" y="3670402"/>
            <a:chExt cx="4038541" cy="143948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3670402"/>
              <a:ext cx="4038541" cy="1439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>
              <a:off x="1990165" y="4457377"/>
              <a:ext cx="31378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174384" y="4636671"/>
              <a:ext cx="5737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1089493" y="3691855"/>
            <a:ext cx="6292990" cy="2908354"/>
            <a:chOff x="5168375" y="1875005"/>
            <a:chExt cx="6592160" cy="304661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375" y="1875005"/>
              <a:ext cx="6592160" cy="304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271247" y="2732685"/>
              <a:ext cx="3079377" cy="3197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6698" y="2380129"/>
              <a:ext cx="1331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</a:rPr>
                <a:t>TX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</a:rPr>
                <a:t>버퍼 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</a:rPr>
                <a:t>x3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619565" y="3926541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286554" y="3917577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94376" y="2336459"/>
              <a:ext cx="1670167" cy="386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RX </a:t>
              </a:r>
              <a:r>
                <a:rPr lang="ko-KR" altLang="en-US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버퍼 </a:t>
              </a:r>
              <a:r>
                <a:rPr lang="en-US" altLang="ko-KR" b="1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x2</a:t>
              </a:r>
              <a:endPara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97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전원 부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607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2783F3BA-4E86-4D84-85AF-D66DC66E1E5E}"/>
              </a:ext>
            </a:extLst>
          </p:cNvPr>
          <p:cNvSpPr/>
          <p:nvPr/>
        </p:nvSpPr>
        <p:spPr>
          <a:xfrm>
            <a:off x="3042563" y="1725189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Li-Po(3s) – 11.1v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6C8866B-9B19-4F7C-9256-E6ADB26BE633}"/>
              </a:ext>
            </a:extLst>
          </p:cNvPr>
          <p:cNvSpPr/>
          <p:nvPr/>
        </p:nvSpPr>
        <p:spPr>
          <a:xfrm>
            <a:off x="7505740" y="1716588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Li-Po(6s) – 22.2v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4D7BE3D-3169-44AD-B4A0-D173DF2B8E1D}"/>
              </a:ext>
            </a:extLst>
          </p:cNvPr>
          <p:cNvSpPr/>
          <p:nvPr/>
        </p:nvSpPr>
        <p:spPr>
          <a:xfrm>
            <a:off x="4184013" y="2955024"/>
            <a:ext cx="816745" cy="95149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2C8C9B29-9B3A-4372-B2ED-C462E99EFCD8}"/>
              </a:ext>
            </a:extLst>
          </p:cNvPr>
          <p:cNvSpPr/>
          <p:nvPr/>
        </p:nvSpPr>
        <p:spPr>
          <a:xfrm>
            <a:off x="7172292" y="2989451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F060E8CC-6CE0-4245-A273-A5079CC94817}"/>
              </a:ext>
            </a:extLst>
          </p:cNvPr>
          <p:cNvSpPr/>
          <p:nvPr/>
        </p:nvSpPr>
        <p:spPr>
          <a:xfrm>
            <a:off x="3134272" y="2950306"/>
            <a:ext cx="909873" cy="8788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ESC</a:t>
            </a:r>
            <a:endParaRPr lang="ko-KR" altLang="en-US" dirty="0"/>
          </a:p>
        </p:txBody>
      </p:sp>
      <p:cxnSp>
        <p:nvCxnSpPr>
          <p:cNvPr id="60" name="연결선: 꺾임 59">
            <a:extLst>
              <a:ext uri="{FF2B5EF4-FFF2-40B4-BE49-F238E27FC236}">
                <a16:creationId xmlns="" xmlns:a16="http://schemas.microsoft.com/office/drawing/2014/main" id="{D87EA04B-49A7-4065-B523-5F7CB1228459}"/>
              </a:ext>
            </a:extLst>
          </p:cNvPr>
          <p:cNvCxnSpPr>
            <a:cxnSpLocks/>
            <a:endCxn id="19" idx="0"/>
          </p:cNvCxnSpPr>
          <p:nvPr/>
        </p:nvCxnSpPr>
        <p:spPr>
          <a:xfrm rot="5400000">
            <a:off x="3490468" y="2529703"/>
            <a:ext cx="519345" cy="32186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="" xmlns:a16="http://schemas.microsoft.com/office/drawing/2014/main" id="{4B11BD6B-0380-48CF-8688-34F21FA6BE61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4140545" y="2503183"/>
            <a:ext cx="519346" cy="38433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22FD82DD-B892-42C2-8B95-6E6EDB3C48FF}"/>
              </a:ext>
            </a:extLst>
          </p:cNvPr>
          <p:cNvSpPr/>
          <p:nvPr/>
        </p:nvSpPr>
        <p:spPr>
          <a:xfrm>
            <a:off x="2990242" y="4526786"/>
            <a:ext cx="1193771" cy="120190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BLDC </a:t>
            </a:r>
            <a:r>
              <a:rPr lang="ko-KR" altLang="en-US" dirty="0"/>
              <a:t>모터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69FE412A-18EC-46C9-A6B0-2F7E6BD457D7}"/>
              </a:ext>
            </a:extLst>
          </p:cNvPr>
          <p:cNvCxnSpPr>
            <a:cxnSpLocks/>
            <a:stCxn id="19" idx="4"/>
            <a:endCxn id="73" idx="0"/>
          </p:cNvCxnSpPr>
          <p:nvPr/>
        </p:nvCxnSpPr>
        <p:spPr>
          <a:xfrm flipH="1">
            <a:off x="3587128" y="3829195"/>
            <a:ext cx="2081" cy="6975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="" xmlns:a16="http://schemas.microsoft.com/office/drawing/2014/main" id="{B8136568-F2EB-4206-AE86-39740BD32F42}"/>
              </a:ext>
            </a:extLst>
          </p:cNvPr>
          <p:cNvSpPr/>
          <p:nvPr/>
        </p:nvSpPr>
        <p:spPr>
          <a:xfrm>
            <a:off x="1405958" y="4650612"/>
            <a:ext cx="1283103" cy="954257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서보</a:t>
            </a:r>
            <a:r>
              <a:rPr lang="ko-KR" altLang="en-US" dirty="0">
                <a:solidFill>
                  <a:schemeClr val="bg1"/>
                </a:solidFill>
              </a:rPr>
              <a:t> 모터</a:t>
            </a:r>
          </a:p>
        </p:txBody>
      </p:sp>
      <p:cxnSp>
        <p:nvCxnSpPr>
          <p:cNvPr id="85" name="연결선: 꺾임 84">
            <a:extLst>
              <a:ext uri="{FF2B5EF4-FFF2-40B4-BE49-F238E27FC236}">
                <a16:creationId xmlns="" xmlns:a16="http://schemas.microsoft.com/office/drawing/2014/main" id="{496AD470-69DB-4377-9F93-F6ECC98EB0F7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rot="10800000" flipV="1">
            <a:off x="2047510" y="3389750"/>
            <a:ext cx="1086762" cy="126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CEF6972C-6F7C-4062-9CA9-130525936E5F}"/>
              </a:ext>
            </a:extLst>
          </p:cNvPr>
          <p:cNvSpPr txBox="1"/>
          <p:nvPr/>
        </p:nvSpPr>
        <p:spPr>
          <a:xfrm>
            <a:off x="847122" y="4092636"/>
            <a:ext cx="120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7.4V/3.5A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1CE1D125-20A4-4415-92C1-9D9BE6094745}"/>
              </a:ext>
            </a:extLst>
          </p:cNvPr>
          <p:cNvSpPr txBox="1"/>
          <p:nvPr/>
        </p:nvSpPr>
        <p:spPr>
          <a:xfrm>
            <a:off x="5000758" y="3543504"/>
            <a:ext cx="111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5.0V/3A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="" xmlns:a16="http://schemas.microsoft.com/office/drawing/2014/main" id="{CDB879C7-DF10-4815-BB44-9B4EA0845EA5}"/>
              </a:ext>
            </a:extLst>
          </p:cNvPr>
          <p:cNvSpPr/>
          <p:nvPr/>
        </p:nvSpPr>
        <p:spPr>
          <a:xfrm>
            <a:off x="4410187" y="4604744"/>
            <a:ext cx="1495418" cy="1000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2" name="연결선: 꺾임 101">
            <a:extLst>
              <a:ext uri="{FF2B5EF4-FFF2-40B4-BE49-F238E27FC236}">
                <a16:creationId xmlns="" xmlns:a16="http://schemas.microsoft.com/office/drawing/2014/main" id="{75533DEA-F01E-45C5-ABB1-08AD72B0A0DE}"/>
              </a:ext>
            </a:extLst>
          </p:cNvPr>
          <p:cNvCxnSpPr>
            <a:cxnSpLocks/>
            <a:stCxn id="7" idx="2"/>
            <a:endCxn id="100" idx="0"/>
          </p:cNvCxnSpPr>
          <p:nvPr/>
        </p:nvCxnSpPr>
        <p:spPr>
          <a:xfrm rot="16200000" flipH="1">
            <a:off x="4526028" y="3972875"/>
            <a:ext cx="698227" cy="56551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="" xmlns:a16="http://schemas.microsoft.com/office/drawing/2014/main" id="{C17BCB8B-F061-4292-A604-1F3F2F851225}"/>
              </a:ext>
            </a:extLst>
          </p:cNvPr>
          <p:cNvCxnSpPr>
            <a:cxnSpLocks/>
            <a:endCxn id="47" idx="0"/>
          </p:cNvCxnSpPr>
          <p:nvPr/>
        </p:nvCxnSpPr>
        <p:spPr>
          <a:xfrm rot="5400000">
            <a:off x="7547192" y="230383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="" xmlns:a16="http://schemas.microsoft.com/office/drawing/2014/main" id="{192074F0-CD80-4A4A-AF97-737D382EC316}"/>
              </a:ext>
            </a:extLst>
          </p:cNvPr>
          <p:cNvCxnSpPr>
            <a:cxnSpLocks/>
            <a:endCxn id="122" idx="0"/>
          </p:cNvCxnSpPr>
          <p:nvPr/>
        </p:nvCxnSpPr>
        <p:spPr>
          <a:xfrm rot="16200000" flipH="1">
            <a:off x="8813370" y="2290829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다이아몬드 119">
            <a:extLst>
              <a:ext uri="{FF2B5EF4-FFF2-40B4-BE49-F238E27FC236}">
                <a16:creationId xmlns="" xmlns:a16="http://schemas.microsoft.com/office/drawing/2014/main" id="{E331EC70-3C89-46C8-A6E5-E4A04B90336D}"/>
              </a:ext>
            </a:extLst>
          </p:cNvPr>
          <p:cNvSpPr/>
          <p:nvPr/>
        </p:nvSpPr>
        <p:spPr>
          <a:xfrm>
            <a:off x="6222099" y="4587431"/>
            <a:ext cx="1398656" cy="1201907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1" name="사다리꼴 120">
            <a:extLst>
              <a:ext uri="{FF2B5EF4-FFF2-40B4-BE49-F238E27FC236}">
                <a16:creationId xmlns="" xmlns:a16="http://schemas.microsoft.com/office/drawing/2014/main" id="{14889ED4-7D5B-4880-A1E6-7C15BB01CDB8}"/>
              </a:ext>
            </a:extLst>
          </p:cNvPr>
          <p:cNvSpPr/>
          <p:nvPr/>
        </p:nvSpPr>
        <p:spPr>
          <a:xfrm>
            <a:off x="9466117" y="4652609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5212B022-69CD-408A-B95F-6381DCCDC82A}"/>
              </a:ext>
            </a:extLst>
          </p:cNvPr>
          <p:cNvSpPr/>
          <p:nvPr/>
        </p:nvSpPr>
        <p:spPr>
          <a:xfrm>
            <a:off x="9103723" y="2989555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="" xmlns:a16="http://schemas.microsoft.com/office/drawing/2014/main" id="{A0A2C3DB-3B8D-4747-9555-68157A5D267C}"/>
              </a:ext>
            </a:extLst>
          </p:cNvPr>
          <p:cNvSpPr txBox="1"/>
          <p:nvPr/>
        </p:nvSpPr>
        <p:spPr>
          <a:xfrm>
            <a:off x="6222099" y="3548754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12V/1A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E90FF9B9-C748-48E5-AF00-9544600BE9DF}"/>
              </a:ext>
            </a:extLst>
          </p:cNvPr>
          <p:cNvSpPr txBox="1"/>
          <p:nvPr/>
        </p:nvSpPr>
        <p:spPr>
          <a:xfrm>
            <a:off x="9983479" y="3537185"/>
            <a:ext cx="100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B3D27620-1D9C-4A5F-9CBD-114FD75C7506}"/>
              </a:ext>
            </a:extLst>
          </p:cNvPr>
          <p:cNvSpPr/>
          <p:nvPr/>
        </p:nvSpPr>
        <p:spPr>
          <a:xfrm>
            <a:off x="8041138" y="4108419"/>
            <a:ext cx="1021252" cy="86487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엔코더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="" xmlns:a16="http://schemas.microsoft.com/office/drawing/2014/main" id="{7DE43A33-D599-4E28-BBB2-EE28C3F95A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87304" y="3909776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="" xmlns:a16="http://schemas.microsoft.com/office/drawing/2014/main" id="{92A7F250-1717-48F9-ADD2-4FC7F8A81E20}"/>
              </a:ext>
            </a:extLst>
          </p:cNvPr>
          <p:cNvCxnSpPr>
            <a:cxnSpLocks/>
          </p:cNvCxnSpPr>
          <p:nvPr/>
        </p:nvCxnSpPr>
        <p:spPr>
          <a:xfrm rot="5400000">
            <a:off x="6887953" y="390181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BAB48A8-D359-45FA-8768-DB930C7BCA68}"/>
              </a:ext>
            </a:extLst>
          </p:cNvPr>
          <p:cNvSpPr txBox="1"/>
          <p:nvPr/>
        </p:nvSpPr>
        <p:spPr>
          <a:xfrm>
            <a:off x="7905925" y="5127740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="" xmlns:a16="http://schemas.microsoft.com/office/drawing/2014/main" id="{B9314099-6FA3-46EE-B15E-3350A49B504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270812" y="4973295"/>
            <a:ext cx="1280952" cy="58395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2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860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1) </a:t>
            </a:r>
            <a:r>
              <a:rPr lang="en-US" altLang="ko-KR" sz="2000" dirty="0" err="1"/>
              <a:t>LoopBack</a:t>
            </a:r>
            <a:r>
              <a:rPr lang="en-US" altLang="ko-KR" sz="2000" dirty="0"/>
              <a:t> </a:t>
            </a:r>
            <a:r>
              <a:rPr lang="ko-KR" altLang="en-US" sz="2000" dirty="0"/>
              <a:t>예제 구현</a:t>
            </a:r>
            <a:endParaRPr lang="en-US" altLang="ko-KR" sz="4000" dirty="0"/>
          </a:p>
          <a:p>
            <a:pPr marL="0" indent="0">
              <a:buNone/>
            </a:pP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74058" y="1842248"/>
            <a:ext cx="11066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 - </a:t>
            </a:r>
            <a:r>
              <a:rPr lang="en-US" altLang="ko-KR" sz="2000" dirty="0" err="1"/>
              <a:t>Pmod</a:t>
            </a:r>
            <a:r>
              <a:rPr lang="en-US" altLang="ko-KR" sz="2000" dirty="0"/>
              <a:t> IP/interface</a:t>
            </a:r>
            <a:r>
              <a:rPr lang="ko-KR" altLang="en-US" sz="2000" dirty="0"/>
              <a:t>를 사용하기 위해서는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Digilent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Vivado</a:t>
            </a:r>
            <a:r>
              <a:rPr lang="en-US" altLang="ko-KR" sz="2000" dirty="0"/>
              <a:t> IP Library’ </a:t>
            </a:r>
            <a:r>
              <a:rPr lang="ko-KR" altLang="en-US" sz="2000" dirty="0"/>
              <a:t>추가해야 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   </a:t>
            </a:r>
            <a:r>
              <a:rPr lang="en-US" altLang="ko-KR" sz="2000" dirty="0">
                <a:hlinkClick r:id="rId2"/>
              </a:rPr>
              <a:t>https://reference.digilentinc.com/learn/programmable-logic/tutorials/pmod-ips/start</a:t>
            </a:r>
            <a:endParaRPr lang="en-US" altLang="ko-KR" sz="2000" dirty="0"/>
          </a:p>
          <a:p>
            <a:r>
              <a:rPr lang="en-US" altLang="ko-KR" sz="2000" dirty="0">
                <a:hlinkClick r:id="rId3"/>
              </a:rPr>
              <a:t>    https://github.com/Digilent/vivado-library/releases?_ga=2.164760828.296189845.1555636548-932545207.1555636548</a:t>
            </a:r>
            <a:r>
              <a:rPr lang="ko-KR" altLang="en-US" sz="2000" dirty="0"/>
              <a:t> 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430243" y="3165687"/>
            <a:ext cx="6805333" cy="3235178"/>
            <a:chOff x="2446243" y="3165687"/>
            <a:chExt cx="6805333" cy="32351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243" y="3165687"/>
              <a:ext cx="6805333" cy="3235178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3926541" y="5903259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922494" y="3406590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96554" y="4320996"/>
              <a:ext cx="5513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8519886" y="3406590"/>
            <a:ext cx="309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/>
                <a:ea typeface="맑은 고딕"/>
              </a:rPr>
              <a:t>※ </a:t>
            </a:r>
            <a:r>
              <a:rPr lang="ko-KR" altLang="en-US" dirty="0">
                <a:latin typeface="맑은 고딕"/>
                <a:ea typeface="맑은 고딕"/>
              </a:rPr>
              <a:t>다운 받은 파일 전체를 추가해야 </a:t>
            </a:r>
            <a:r>
              <a:rPr lang="en-US" altLang="ko-KR" dirty="0">
                <a:latin typeface="맑은 고딕"/>
                <a:ea typeface="맑은 고딕"/>
              </a:rPr>
              <a:t>IP / interface</a:t>
            </a:r>
            <a:r>
              <a:rPr lang="ko-KR" altLang="en-US" dirty="0">
                <a:latin typeface="맑은 고딕"/>
                <a:ea typeface="맑은 고딕"/>
              </a:rPr>
              <a:t>를 사용할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29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– SPI2CAN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4059" y="1627096"/>
            <a:ext cx="104349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2) </a:t>
            </a:r>
            <a:r>
              <a:rPr lang="ko-KR" altLang="en-US" sz="2000" dirty="0"/>
              <a:t>다음 주 과제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SDK</a:t>
            </a:r>
            <a:r>
              <a:rPr lang="ko-KR" altLang="en-US" sz="2000" dirty="0"/>
              <a:t>로 구현된 예제를 </a:t>
            </a:r>
            <a:r>
              <a:rPr lang="en-US" altLang="ko-KR" sz="2000" dirty="0" err="1"/>
              <a:t>petalinux</a:t>
            </a:r>
            <a:r>
              <a:rPr lang="en-US" altLang="ko-KR" sz="2000" dirty="0"/>
              <a:t> </a:t>
            </a:r>
            <a:r>
              <a:rPr lang="ko-KR" altLang="en-US" sz="2000" dirty="0"/>
              <a:t>버전으로 변환하기 위해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en-US" altLang="ko-KR" sz="2000" dirty="0" err="1"/>
              <a:t>PmodCAN</a:t>
            </a:r>
            <a:r>
              <a:rPr lang="en-US" altLang="ko-KR" sz="2000" dirty="0"/>
              <a:t> </a:t>
            </a:r>
            <a:r>
              <a:rPr lang="ko-KR" altLang="en-US" sz="2000" dirty="0"/>
              <a:t>내부 </a:t>
            </a:r>
            <a:r>
              <a:rPr lang="en-US" altLang="ko-KR" sz="2000" dirty="0"/>
              <a:t>IC mcp25625 SPI </a:t>
            </a:r>
            <a:r>
              <a:rPr lang="ko-KR" altLang="en-US" sz="2000" dirty="0"/>
              <a:t>프로토콜 분석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ko-KR" altLang="en-US" sz="2000" dirty="0"/>
              <a:t>예제 </a:t>
            </a:r>
            <a:r>
              <a:rPr lang="en-US" altLang="ko-KR" sz="2000" dirty="0"/>
              <a:t>SPI </a:t>
            </a:r>
            <a:r>
              <a:rPr lang="ko-KR" altLang="en-US" sz="2000" dirty="0"/>
              <a:t>함수 분석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SPI </a:t>
            </a:r>
            <a:r>
              <a:rPr lang="ko-KR" altLang="en-US" sz="2000" dirty="0"/>
              <a:t>디바이스 드라이버 분석</a:t>
            </a:r>
            <a:r>
              <a:rPr lang="en-US" altLang="ko-KR" sz="2000" dirty="0"/>
              <a:t>(</a:t>
            </a:r>
            <a:r>
              <a:rPr lang="ko-KR" altLang="en-US" sz="2000" dirty="0"/>
              <a:t>선택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- </a:t>
            </a:r>
            <a:r>
              <a:rPr lang="ko-KR" altLang="en-US" sz="2000" dirty="0" err="1"/>
              <a:t>리눅스</a:t>
            </a:r>
            <a:r>
              <a:rPr lang="ko-KR" altLang="en-US" sz="2000" dirty="0"/>
              <a:t> 시스템 프로그래밍 복습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- User-App </a:t>
            </a:r>
            <a:r>
              <a:rPr lang="ko-KR" altLang="en-US" sz="2000" dirty="0"/>
              <a:t>작성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541699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3995664" y="12583"/>
            <a:ext cx="4461924" cy="6858000"/>
            <a:chOff x="3865038" y="12583"/>
            <a:chExt cx="4461924" cy="6858000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9C3223E9-378A-4B2F-AF67-0FA25780D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5038" y="12583"/>
              <a:ext cx="4461924" cy="6858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10C51030-8C8C-41AF-AD75-56E2E73A59BA}"/>
                </a:ext>
              </a:extLst>
            </p:cNvPr>
            <p:cNvSpPr/>
            <p:nvPr/>
          </p:nvSpPr>
          <p:spPr>
            <a:xfrm>
              <a:off x="4219662" y="2063692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896BB406-7FB8-46B2-8E9B-40BE63897AF5}"/>
                </a:ext>
              </a:extLst>
            </p:cNvPr>
            <p:cNvSpPr/>
            <p:nvPr/>
          </p:nvSpPr>
          <p:spPr>
            <a:xfrm>
              <a:off x="4219662" y="1057672"/>
              <a:ext cx="1325461" cy="25372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A88A98A1-1D84-463A-8210-765BC62898E3}"/>
                </a:ext>
              </a:extLst>
            </p:cNvPr>
            <p:cNvSpPr/>
            <p:nvPr/>
          </p:nvSpPr>
          <p:spPr>
            <a:xfrm>
              <a:off x="4219662" y="4767953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5853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76" y="2640721"/>
            <a:ext cx="9905998" cy="1144968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b="1" dirty="0">
                <a:latin typeface="맑은 고딕"/>
              </a:rPr>
              <a:t>2</a:t>
            </a:r>
            <a:r>
              <a:rPr lang="ko-KR" altLang="en-US" sz="4800" b="1" dirty="0">
                <a:latin typeface="맑은 고딕"/>
              </a:rPr>
              <a:t>차 프로젝트 </a:t>
            </a:r>
            <a:r>
              <a:rPr lang="ko-KR" altLang="en-US" sz="4800" b="1" dirty="0" smtClean="0">
                <a:latin typeface="맑은 고딕"/>
              </a:rPr>
              <a:t>결과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77608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  </a:t>
            </a:r>
            <a:r>
              <a:rPr lang="ko-KR" altLang="en-US" dirty="0"/>
              <a:t>유아 전동차 제원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공차 중량 </a:t>
            </a:r>
            <a:r>
              <a:rPr lang="en-US" altLang="ko-KR" dirty="0"/>
              <a:t>: 11.3kg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타이어 직경 </a:t>
            </a:r>
            <a:r>
              <a:rPr lang="en-US" altLang="ko-KR" dirty="0"/>
              <a:t>: 215mm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기어박스 기어 비 </a:t>
            </a:r>
            <a:r>
              <a:rPr lang="en-US" altLang="ko-KR" dirty="0"/>
              <a:t>1:80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사람</a:t>
            </a:r>
            <a:r>
              <a:rPr lang="en-US" altLang="ko-KR" dirty="0"/>
              <a:t>(70kg)</a:t>
            </a:r>
            <a:r>
              <a:rPr lang="ko-KR" altLang="en-US" dirty="0"/>
              <a:t>이 탑승 했을 때 이 전동차를 구동하기 위한 최소 토크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타이어 반경 </a:t>
            </a:r>
            <a:r>
              <a:rPr lang="en-US" altLang="ko-KR" dirty="0"/>
              <a:t>(CM)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차량의 중량</a:t>
            </a:r>
            <a:r>
              <a:rPr lang="en-US" altLang="ko-KR" dirty="0"/>
              <a:t>(</a:t>
            </a:r>
            <a:r>
              <a:rPr lang="en-US" altLang="ko-KR" dirty="0" err="1"/>
              <a:t>kgf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기어 비</a:t>
            </a:r>
            <a:r>
              <a:rPr lang="en-US" altLang="ko-KR" dirty="0"/>
              <a:t>) = (10.75x81.3) / 80 = 10.924kgf.cm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구동계의 마찰이나 효율</a:t>
            </a:r>
            <a:r>
              <a:rPr lang="en-US" altLang="ko-KR" dirty="0"/>
              <a:t>, </a:t>
            </a:r>
            <a:r>
              <a:rPr lang="ko-KR" altLang="en-US" dirty="0"/>
              <a:t>타이어의 </a:t>
            </a:r>
            <a:r>
              <a:rPr lang="ko-KR" altLang="en-US" dirty="0" err="1"/>
              <a:t>접지력</a:t>
            </a:r>
            <a:r>
              <a:rPr lang="en-US" altLang="ko-KR" dirty="0"/>
              <a:t>,</a:t>
            </a:r>
            <a:r>
              <a:rPr lang="ko-KR" altLang="en-US" dirty="0"/>
              <a:t> 노면의 마찰력 등을 고려하여 </a:t>
            </a:r>
            <a:r>
              <a:rPr lang="en-US" altLang="ko-KR" dirty="0"/>
              <a:t>2</a:t>
            </a:r>
            <a:r>
              <a:rPr lang="ko-KR" altLang="en-US" dirty="0"/>
              <a:t>배 값 적용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dirty="0">
                <a:latin typeface="Tw Cen MT" panose="020B0602020104020603" pitchFamily="34" charset="0"/>
              </a:rPr>
              <a:t>= 20kg.cm </a:t>
            </a:r>
            <a:r>
              <a:rPr lang="ko-KR" altLang="en-US" dirty="0">
                <a:latin typeface="Tw Cen MT" panose="020B0602020104020603" pitchFamily="34" charset="0"/>
              </a:rPr>
              <a:t>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5221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prstClr val="white"/>
                </a:solidFill>
              </a:rPr>
              <a:t>* </a:t>
            </a:r>
            <a:r>
              <a:rPr lang="ko-KR" altLang="en-US" dirty="0"/>
              <a:t>발생한 문제점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  <a:endParaRPr lang="en-US" altLang="ko-KR" dirty="0"/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1. </a:t>
            </a:r>
            <a:r>
              <a:rPr lang="ko-KR" altLang="en-US" dirty="0"/>
              <a:t>유아 전동차에 대한 기본 데이터가 부족하여 구동 축 대부분이 같은 구조의 유형이라 생각함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r>
              <a:rPr lang="ko-KR" altLang="en-US" dirty="0"/>
              <a:t>그것으로 인하여 가격이 저렴한 제품으로만 구매 하려고 함</a:t>
            </a:r>
            <a:r>
              <a:rPr lang="en-US" altLang="ko-KR" dirty="0"/>
              <a:t>.(</a:t>
            </a:r>
            <a:r>
              <a:rPr lang="ko-KR" altLang="en-US" dirty="0"/>
              <a:t>사전 데이터 분석 부족</a:t>
            </a:r>
            <a:r>
              <a:rPr lang="en-US" altLang="ko-KR" dirty="0"/>
              <a:t>)</a:t>
            </a:r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2. </a:t>
            </a:r>
            <a:r>
              <a:rPr lang="ko-KR" altLang="en-US" dirty="0"/>
              <a:t>뒷바퀴 고정 축을 가공하여 연결 하려 했으나 구매한 전동차 </a:t>
            </a:r>
            <a:r>
              <a:rPr lang="en-US" altLang="ko-KR" dirty="0"/>
              <a:t>3</a:t>
            </a:r>
            <a:r>
              <a:rPr lang="ko-KR" altLang="en-US" dirty="0"/>
              <a:t>제품 중 </a:t>
            </a:r>
            <a:r>
              <a:rPr lang="en-US" altLang="ko-KR" dirty="0"/>
              <a:t>2</a:t>
            </a:r>
            <a:r>
              <a:rPr lang="ko-KR" altLang="en-US" dirty="0"/>
              <a:t>제품은 할 수 없는 구조로 되어있음</a:t>
            </a:r>
            <a:r>
              <a:rPr lang="en-US" altLang="ko-KR" dirty="0"/>
              <a:t>.(</a:t>
            </a:r>
            <a:r>
              <a:rPr lang="ko-KR" altLang="en-US" dirty="0"/>
              <a:t>비용 낭비 발생</a:t>
            </a:r>
            <a:r>
              <a:rPr lang="en-US" altLang="ko-KR" dirty="0"/>
              <a:t>)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3. </a:t>
            </a:r>
            <a:r>
              <a:rPr lang="ko-KR" altLang="en-US" dirty="0"/>
              <a:t>선정한 전동차의 기어박스 기어비가 줄어들어 기존에 기어 샤프트에 베어링을 삽입하여 마찰을 줄여 사용하려 했으나</a:t>
            </a:r>
            <a:r>
              <a:rPr lang="en-US" altLang="ko-KR" dirty="0"/>
              <a:t>  </a:t>
            </a:r>
            <a:r>
              <a:rPr lang="ko-KR" altLang="en-US" dirty="0"/>
              <a:t>선정한 모터의 토크를 견디지 못하고 기어가 파손 될 것으로 생각하여 메탈 재질로 변경함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4. </a:t>
            </a:r>
            <a:r>
              <a:rPr lang="ko-KR" altLang="en-US" dirty="0"/>
              <a:t>비용을 생각하여 적정 토크에 근접한 모터와 변속기를 선정하기위한 조사 기간이 오래 걸림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5214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endParaRPr lang="en-US" altLang="ko-KR" dirty="0"/>
          </a:p>
          <a:p>
            <a:pPr lvl="0" defTabSz="914400" latinLnBrk="1"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en-US" altLang="ko-KR" dirty="0"/>
              <a:t>1</a:t>
            </a:r>
            <a:r>
              <a:rPr lang="ko-KR" altLang="en-US" dirty="0"/>
              <a:t>차 구동 축 연결 방안에 대한 문제점 발생 </a:t>
            </a:r>
            <a:r>
              <a:rPr lang="en-US" altLang="ko-KR" dirty="0"/>
              <a:t>– </a:t>
            </a:r>
            <a:r>
              <a:rPr lang="ko-KR" altLang="en-US" dirty="0"/>
              <a:t>기존에 방식대로 연결하면 바퀴와 구동 축 간에 유격이 심함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제작한 베어링 규격이 구동 축 전동차 기구물과 맞지 않음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기어박스 쪽 구동 축 연결 부위에 기구 간섭 발생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ko-KR" altLang="en-US" dirty="0"/>
              <a:t>업체와 제작 일정이 딜레이 되어 진행에 어려움 발생 </a:t>
            </a:r>
            <a:r>
              <a:rPr lang="en-US" altLang="ko-KR" dirty="0"/>
              <a:t>– </a:t>
            </a:r>
            <a:r>
              <a:rPr lang="ko-KR" altLang="en-US" dirty="0"/>
              <a:t>예상 일정 보다 </a:t>
            </a:r>
            <a:r>
              <a:rPr lang="en-US" altLang="ko-KR" dirty="0"/>
              <a:t>7</a:t>
            </a:r>
            <a:r>
              <a:rPr lang="ko-KR" altLang="en-US" dirty="0"/>
              <a:t>일 소비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r>
              <a:rPr lang="en-US" altLang="ko-KR" dirty="0"/>
              <a:t> BLDC</a:t>
            </a:r>
            <a:r>
              <a:rPr lang="ko-KR" altLang="en-US" dirty="0"/>
              <a:t> 모터 제조사 별로 프로젝트에 적합한 모터를 선정하였으나 전동차의 기어박스의 기구 적인 문제로 모터 사이즈를 줄여야 하는 상황 발생</a:t>
            </a:r>
            <a:r>
              <a:rPr lang="en-US" altLang="ko-KR" dirty="0"/>
              <a:t>.</a:t>
            </a:r>
          </a:p>
          <a:p>
            <a:pPr latinLnBrk="1"/>
            <a:r>
              <a:rPr lang="en-US" altLang="ko-KR" dirty="0"/>
              <a:t>-   </a:t>
            </a:r>
            <a:r>
              <a:rPr lang="en-US" altLang="ko-KR" dirty="0" err="1"/>
              <a:t>Hobbywing</a:t>
            </a:r>
            <a:r>
              <a:rPr lang="en-US" altLang="ko-KR" dirty="0"/>
              <a:t> </a:t>
            </a:r>
            <a:r>
              <a:rPr lang="ko-KR" altLang="en-US" dirty="0"/>
              <a:t>社 </a:t>
            </a:r>
            <a:r>
              <a:rPr lang="en-US" altLang="ko-KR" dirty="0"/>
              <a:t>(</a:t>
            </a:r>
            <a:r>
              <a:rPr lang="en-US" altLang="ko-KR" dirty="0" err="1"/>
              <a:t>Xerun</a:t>
            </a:r>
            <a:r>
              <a:rPr lang="en-US" altLang="ko-KR" dirty="0"/>
              <a:t> 4274-2250kV </a:t>
            </a:r>
            <a:r>
              <a:rPr lang="ko-KR" altLang="en-US" dirty="0" err="1"/>
              <a:t>센서드</a:t>
            </a:r>
            <a:r>
              <a:rPr lang="ko-KR" altLang="en-US" dirty="0"/>
              <a:t> 타입 모터 </a:t>
            </a:r>
            <a:r>
              <a:rPr lang="en-US" altLang="ko-KR" dirty="0"/>
              <a:t>+ </a:t>
            </a:r>
            <a:r>
              <a:rPr lang="en-US" altLang="ko-KR" dirty="0" err="1"/>
              <a:t>Xerun</a:t>
            </a:r>
            <a:r>
              <a:rPr lang="en-US" altLang="ko-KR" dirty="0"/>
              <a:t> XR8 PLUS</a:t>
            </a:r>
            <a:r>
              <a:rPr lang="ko-KR" altLang="en-US" dirty="0"/>
              <a:t>변속기 조합  </a:t>
            </a:r>
            <a:r>
              <a:rPr lang="en-US" altLang="ko-KR" dirty="0"/>
              <a:t>) </a:t>
            </a:r>
          </a:p>
          <a:p>
            <a:pPr latinLnBrk="1"/>
            <a:r>
              <a:rPr lang="en-US" altLang="ko-KR" dirty="0"/>
              <a:t>	→ </a:t>
            </a:r>
            <a:r>
              <a:rPr lang="ko-KR" altLang="en-US" dirty="0">
                <a:solidFill>
                  <a:srgbClr val="FF0000"/>
                </a:solidFill>
              </a:rPr>
              <a:t>변경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Xerun</a:t>
            </a:r>
            <a:r>
              <a:rPr lang="en-US" altLang="ko-KR" dirty="0">
                <a:solidFill>
                  <a:srgbClr val="FF0000"/>
                </a:solidFill>
              </a:rPr>
              <a:t> 3652-3100kv </a:t>
            </a:r>
            <a:r>
              <a:rPr lang="ko-KR" altLang="en-US" dirty="0" err="1">
                <a:solidFill>
                  <a:srgbClr val="FF0000"/>
                </a:solidFill>
              </a:rPr>
              <a:t>센서드</a:t>
            </a:r>
            <a:r>
              <a:rPr lang="ko-KR" altLang="en-US" dirty="0">
                <a:solidFill>
                  <a:srgbClr val="FF0000"/>
                </a:solidFill>
              </a:rPr>
              <a:t> 타입 </a:t>
            </a:r>
            <a:r>
              <a:rPr lang="en-US" altLang="ko-KR" dirty="0">
                <a:solidFill>
                  <a:srgbClr val="FF0000"/>
                </a:solidFill>
              </a:rPr>
              <a:t>+ </a:t>
            </a:r>
            <a:r>
              <a:rPr lang="en-US" altLang="ko-KR" dirty="0" err="1">
                <a:solidFill>
                  <a:srgbClr val="FF0000"/>
                </a:solidFill>
              </a:rPr>
              <a:t>Xerun</a:t>
            </a:r>
            <a:r>
              <a:rPr lang="en-US" altLang="ko-KR" dirty="0">
                <a:solidFill>
                  <a:srgbClr val="FF0000"/>
                </a:solidFill>
              </a:rPr>
              <a:t> XR8 SCT) </a:t>
            </a:r>
          </a:p>
          <a:p>
            <a:pPr latinLnBrk="1"/>
            <a:r>
              <a:rPr lang="en-US" altLang="ko-KR" dirty="0"/>
              <a:t>    	</a:t>
            </a:r>
            <a:r>
              <a:rPr lang="ko-KR" altLang="en-US" dirty="0"/>
              <a:t>토크 </a:t>
            </a:r>
            <a:r>
              <a:rPr lang="en-US" altLang="ko-KR" dirty="0"/>
              <a:t>: 6.49~41.12kg-cm → </a:t>
            </a:r>
            <a:r>
              <a:rPr lang="en-US" altLang="ko-KR" dirty="0">
                <a:solidFill>
                  <a:srgbClr val="FF0000"/>
                </a:solidFill>
              </a:rPr>
              <a:t>4.3987~27.649kg-cm</a:t>
            </a:r>
          </a:p>
          <a:p>
            <a:pPr latinLnBrk="1"/>
            <a:r>
              <a:rPr lang="en-US" altLang="ko-KR" dirty="0"/>
              <a:t>    	</a:t>
            </a:r>
            <a:r>
              <a:rPr lang="ko-KR" altLang="en-US" dirty="0"/>
              <a:t>속도</a:t>
            </a:r>
            <a:r>
              <a:rPr lang="en-US" altLang="ko-KR" dirty="0"/>
              <a:t>km/h</a:t>
            </a:r>
            <a:r>
              <a:rPr lang="ko-KR" altLang="en-US" dirty="0"/>
              <a:t> </a:t>
            </a:r>
            <a:r>
              <a:rPr lang="en-US" altLang="ko-KR" dirty="0"/>
              <a:t>: [{rpm/(</a:t>
            </a:r>
            <a:r>
              <a:rPr lang="ko-KR" altLang="en-US" dirty="0" err="1"/>
              <a:t>기어비</a:t>
            </a:r>
            <a:r>
              <a:rPr lang="en-US" altLang="ko-KR" dirty="0"/>
              <a:t>)} x</a:t>
            </a:r>
            <a:r>
              <a:rPr lang="ko-KR" altLang="en-US" dirty="0"/>
              <a:t> 바퀴 직경 </a:t>
            </a:r>
            <a:r>
              <a:rPr lang="en-US" altLang="ko-KR" dirty="0"/>
              <a:t>x 3.14 ] / 1000 x 60 =  </a:t>
            </a:r>
            <a:r>
              <a:rPr lang="ko-KR" altLang="en-US" dirty="0"/>
              <a:t>최대 </a:t>
            </a:r>
            <a:r>
              <a:rPr lang="en-US" altLang="ko-KR" dirty="0"/>
              <a:t>25km/h→</a:t>
            </a:r>
            <a:r>
              <a:rPr lang="en-US" altLang="ko-KR" dirty="0">
                <a:solidFill>
                  <a:srgbClr val="FF0000"/>
                </a:solidFill>
              </a:rPr>
              <a:t>17.42km/h </a:t>
            </a:r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5038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endParaRPr lang="en-US" altLang="ko-KR" dirty="0"/>
          </a:p>
          <a:p>
            <a:pPr marL="228600" lvl="0" indent="-228600" defTabSz="914400" latinLnBrk="1">
              <a:buFontTx/>
              <a:buAutoNum type="arabicPeriod"/>
              <a:defRPr/>
            </a:pPr>
            <a:endParaRPr lang="en-US" altLang="ko-KR" dirty="0"/>
          </a:p>
          <a:p>
            <a:pPr lvl="0" defTabSz="914400" latinLnBrk="1">
              <a:defRPr/>
            </a:pPr>
            <a:r>
              <a:rPr lang="en-US" altLang="ko-KR" dirty="0"/>
              <a:t>5. </a:t>
            </a:r>
            <a:r>
              <a:rPr lang="ko-KR" altLang="en-US" dirty="0"/>
              <a:t>기존에 선정한 </a:t>
            </a:r>
            <a:r>
              <a:rPr lang="ko-KR" altLang="en-US" dirty="0" err="1"/>
              <a:t>서보</a:t>
            </a:r>
            <a:r>
              <a:rPr lang="ko-KR" altLang="en-US" dirty="0"/>
              <a:t> 모터의 </a:t>
            </a:r>
            <a:r>
              <a:rPr lang="ko-KR" altLang="en-US" dirty="0" err="1"/>
              <a:t>토크량</a:t>
            </a:r>
            <a:r>
              <a:rPr lang="ko-KR" altLang="en-US" dirty="0"/>
              <a:t> 부족으로 고장나는 상황 발생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endParaRPr lang="en-US" altLang="ko-KR" dirty="0"/>
          </a:p>
          <a:p>
            <a:pPr marL="285750" lvl="0" indent="-285750" defTabSz="914400" latinLnBrk="1">
              <a:buFontTx/>
              <a:buChar char="-"/>
              <a:defRPr/>
            </a:pPr>
            <a:r>
              <a:rPr lang="ko-KR" altLang="en-US" dirty="0" err="1"/>
              <a:t>조향</a:t>
            </a:r>
            <a:r>
              <a:rPr lang="ko-KR" altLang="en-US" dirty="0"/>
              <a:t> 파트에 장착하기위해 </a:t>
            </a:r>
            <a:r>
              <a:rPr lang="en-US" altLang="ko-KR" dirty="0"/>
              <a:t>BLDC</a:t>
            </a:r>
            <a:r>
              <a:rPr lang="ko-KR" altLang="en-US" dirty="0"/>
              <a:t>모터의 최대 토크를 고려하여 비슷한 </a:t>
            </a:r>
            <a:r>
              <a:rPr lang="ko-KR" altLang="en-US" dirty="0" err="1"/>
              <a:t>토크량의</a:t>
            </a:r>
            <a:r>
              <a:rPr lang="ko-KR" altLang="en-US" dirty="0"/>
              <a:t> </a:t>
            </a:r>
            <a:r>
              <a:rPr lang="ko-KR" altLang="en-US" dirty="0" err="1"/>
              <a:t>서보</a:t>
            </a:r>
            <a:r>
              <a:rPr lang="ko-KR" altLang="en-US" dirty="0"/>
              <a:t> 모터를 선정하였으나 사람</a:t>
            </a:r>
            <a:r>
              <a:rPr lang="en-US" altLang="ko-KR" dirty="0"/>
              <a:t>(68kg)</a:t>
            </a:r>
            <a:r>
              <a:rPr lang="ko-KR" altLang="en-US" dirty="0"/>
              <a:t>을 탑승하여 </a:t>
            </a:r>
            <a:r>
              <a:rPr lang="ko-KR" altLang="en-US" dirty="0" err="1"/>
              <a:t>조향</a:t>
            </a:r>
            <a:r>
              <a:rPr lang="ko-KR" altLang="en-US" dirty="0"/>
              <a:t> 부분에 무게를 집중 시켜보니  </a:t>
            </a:r>
            <a:r>
              <a:rPr lang="ko-KR" altLang="en-US" dirty="0" err="1"/>
              <a:t>서보</a:t>
            </a:r>
            <a:r>
              <a:rPr lang="ko-KR" altLang="en-US" dirty="0"/>
              <a:t> 모터가 고장나는 상황 발생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ko-KR" altLang="en-US" dirty="0" err="1"/>
              <a:t>토크량이</a:t>
            </a:r>
            <a:r>
              <a:rPr lang="ko-KR" altLang="en-US" dirty="0"/>
              <a:t> 가장 큰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.</a:t>
            </a:r>
          </a:p>
          <a:p>
            <a:pPr lvl="0" defTabSz="914400" latinLnBrk="1">
              <a:defRPr/>
            </a:pPr>
            <a:r>
              <a:rPr lang="en-US" altLang="ko-KR" dirty="0">
                <a:latin typeface="Tw Cen MT" panose="020B0602020104020603" pitchFamily="34" charset="0"/>
              </a:rPr>
              <a:t>     LW-25MG(25kg.cm/7.4V -0.14sec/60˚) </a:t>
            </a:r>
            <a:r>
              <a:rPr lang="en-US" altLang="ko-KR" dirty="0">
                <a:latin typeface="Tw Cen MT" panose="020B0602020104020603" pitchFamily="34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변경</a:t>
            </a:r>
            <a:r>
              <a:rPr lang="en-US" altLang="ko-KR" dirty="0">
                <a:latin typeface="Tw Cen MT" panose="020B0602020104020603" pitchFamily="34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w Cen MT" panose="020B0602020104020603" pitchFamily="34" charset="0"/>
                <a:sym typeface="Wingdings" panose="05000000000000000000" pitchFamily="2" charset="2"/>
              </a:rPr>
              <a:t>HS-D845WP(50kg.cm/7.4-0.17sec/60˚)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2731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372846B-7B23-4006-8D28-216697C3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5430" y="1714500"/>
            <a:ext cx="2779240" cy="41055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6072B0F-F3DC-484F-91BD-3C65192E0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46" y="1714499"/>
            <a:ext cx="2779240" cy="41055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6E683AB-43BC-4061-80D0-043644193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07061" y="1714499"/>
            <a:ext cx="2779240" cy="4105530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xmlns="" id="{89191745-7221-4B7F-B96B-9E6F2CCAEA95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벤츠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577131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604418C-96BB-487A-A843-2B81E3BE0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1714499"/>
            <a:ext cx="2779240" cy="4105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C310847-E679-465A-94C1-3EC04CAD5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2" y="1714499"/>
            <a:ext cx="2779240" cy="4105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E3135A1-CC57-4DA5-A1BD-575CD212F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1" y="1714501"/>
            <a:ext cx="2779240" cy="410552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C0EA6164-5AEB-4696-8DEE-DE3106675C11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 err="1">
                <a:latin typeface="맑은 고딕"/>
              </a:rPr>
              <a:t>하네스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066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통신 네트워크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489" y="1329144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277248" y="1873521"/>
            <a:ext cx="1495418" cy="2402351"/>
            <a:chOff x="9188348" y="1873521"/>
            <a:chExt cx="1495418" cy="2402351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928D0EFB-ED56-4AE6-A42C-DDF4AAC80A09}"/>
                </a:ext>
              </a:extLst>
            </p:cNvPr>
            <p:cNvSpPr/>
            <p:nvPr/>
          </p:nvSpPr>
          <p:spPr>
            <a:xfrm>
              <a:off x="918834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FECC82B-8378-4DC2-A25D-18852582CB61}"/>
                </a:ext>
              </a:extLst>
            </p:cNvPr>
            <p:cNvSpPr/>
            <p:nvPr/>
          </p:nvSpPr>
          <p:spPr>
            <a:xfrm>
              <a:off x="929708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7681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102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0FB50FD-B077-4578-8CD0-D926A02D8EB4}"/>
                </a:ext>
              </a:extLst>
            </p:cNvPr>
            <p:cNvSpPr txBox="1"/>
            <p:nvPr/>
          </p:nvSpPr>
          <p:spPr>
            <a:xfrm>
              <a:off x="1008123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099865" y="3161716"/>
            <a:ext cx="6357018" cy="1323668"/>
            <a:chOff x="3099865" y="3161716"/>
            <a:chExt cx="6357018" cy="1323668"/>
          </a:xfrm>
          <a:effectLst/>
        </p:grpSpPr>
        <p:sp>
          <p:nvSpPr>
            <p:cNvPr id="30" name="다이아몬드 29">
              <a:extLst>
                <a:ext uri="{FF2B5EF4-FFF2-40B4-BE49-F238E27FC236}">
                  <a16:creationId xmlns="" xmlns:a16="http://schemas.microsoft.com/office/drawing/2014/main" id="{B4DEBDF1-8D80-41B5-AE62-B51AE1D4DB3F}"/>
                </a:ext>
              </a:extLst>
            </p:cNvPr>
            <p:cNvSpPr/>
            <p:nvPr/>
          </p:nvSpPr>
          <p:spPr>
            <a:xfrm>
              <a:off x="5212930" y="3161716"/>
              <a:ext cx="1765907" cy="1323668"/>
            </a:xfrm>
            <a:prstGeom prst="diamond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MCU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7182859" y="3732613"/>
              <a:ext cx="2274024" cy="543259"/>
              <a:chOff x="7182859" y="3732613"/>
              <a:chExt cx="2274024" cy="543259"/>
            </a:xfrm>
          </p:grpSpPr>
          <p:cxnSp>
            <p:nvCxnSpPr>
              <p:cNvPr id="36" name="직선 화살표 연결선 35">
                <a:extLst>
                  <a:ext uri="{FF2B5EF4-FFF2-40B4-BE49-F238E27FC236}">
                    <a16:creationId xmlns="" xmlns:a16="http://schemas.microsoft.com/office/drawing/2014/main" id="{33CD0496-0346-4DC9-8B53-0936085391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82860" y="3732613"/>
                <a:ext cx="1885121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="" xmlns:a16="http://schemas.microsoft.com/office/drawing/2014/main" id="{A5684918-4B2A-42EB-8015-D29D9B512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82859" y="3867768"/>
                <a:ext cx="1885122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06A8E544-F3C4-4C08-A6A9-CFEAB98653A9}"/>
                  </a:ext>
                </a:extLst>
              </p:cNvPr>
              <p:cNvSpPr txBox="1"/>
              <p:nvPr/>
            </p:nvSpPr>
            <p:spPr>
              <a:xfrm>
                <a:off x="7844272" y="3906540"/>
                <a:ext cx="16126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CAN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099865" y="3699932"/>
              <a:ext cx="2207554" cy="559703"/>
              <a:chOff x="3099865" y="3699932"/>
              <a:chExt cx="2207554" cy="559703"/>
            </a:xfrm>
          </p:grpSpPr>
          <p:cxnSp>
            <p:nvCxnSpPr>
              <p:cNvPr id="50" name="직선 화살표 연결선 49">
                <a:extLst>
                  <a:ext uri="{FF2B5EF4-FFF2-40B4-BE49-F238E27FC236}">
                    <a16:creationId xmlns="" xmlns:a16="http://schemas.microsoft.com/office/drawing/2014/main" id="{83645738-C772-49DB-A582-C63D850FCD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9866" y="3699932"/>
                <a:ext cx="1885121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="" xmlns:a16="http://schemas.microsoft.com/office/drawing/2014/main" id="{685C065B-D70C-438D-A37A-88124F8FF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9865" y="3835087"/>
                <a:ext cx="1885122" cy="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="" xmlns:a16="http://schemas.microsoft.com/office/drawing/2014/main" id="{499BDCD1-53F1-4B22-A0B2-E1FF2E90A36E}"/>
                  </a:ext>
                </a:extLst>
              </p:cNvPr>
              <p:cNvSpPr txBox="1"/>
              <p:nvPr/>
            </p:nvSpPr>
            <p:spPr>
              <a:xfrm>
                <a:off x="3694808" y="3890303"/>
                <a:ext cx="161261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CAN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1575470" y="2108381"/>
            <a:ext cx="1899987" cy="3662422"/>
            <a:chOff x="1575470" y="2108381"/>
            <a:chExt cx="1899987" cy="3662422"/>
          </a:xfrm>
          <a:effectLst/>
        </p:grpSpPr>
        <p:grpSp>
          <p:nvGrpSpPr>
            <p:cNvPr id="6" name="그룹 5"/>
            <p:cNvGrpSpPr/>
            <p:nvPr/>
          </p:nvGrpSpPr>
          <p:grpSpPr>
            <a:xfrm>
              <a:off x="1652616" y="2108381"/>
              <a:ext cx="1822841" cy="1179481"/>
              <a:chOff x="1652616" y="2108381"/>
              <a:chExt cx="1822841" cy="1179481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7D357539-97FD-4D07-AE24-524EA817A8E1}"/>
                  </a:ext>
                </a:extLst>
              </p:cNvPr>
              <p:cNvSpPr/>
              <p:nvPr/>
            </p:nvSpPr>
            <p:spPr>
              <a:xfrm>
                <a:off x="1652616" y="2108381"/>
                <a:ext cx="1228725" cy="596612"/>
              </a:xfrm>
              <a:prstGeom prst="rect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USB 3.0 CAMERA</a:t>
                </a:r>
                <a:endParaRPr lang="ko-KR" alt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0D4DCBBC-7455-45B3-876E-12F73D46AE56}"/>
                  </a:ext>
                </a:extLst>
              </p:cNvPr>
              <p:cNvSpPr txBox="1"/>
              <p:nvPr/>
            </p:nvSpPr>
            <p:spPr>
              <a:xfrm>
                <a:off x="2927508" y="2177996"/>
                <a:ext cx="54794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x2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="" xmlns:a16="http://schemas.microsoft.com/office/drawing/2014/main" id="{69854C6A-C815-438C-9F73-3C353252D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9552" y="2772570"/>
                <a:ext cx="0" cy="51529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>
                <a:extLst>
                  <a:ext uri="{FF2B5EF4-FFF2-40B4-BE49-F238E27FC236}">
                    <a16:creationId xmlns="" xmlns:a16="http://schemas.microsoft.com/office/drawing/2014/main" id="{9E63BEF5-4128-4CE7-8655-E15FBCA65F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3765" y="2772570"/>
                <a:ext cx="0" cy="49810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F7EB4742-71D9-470A-93FE-1EEBA3B1B566}"/>
                  </a:ext>
                </a:extLst>
              </p:cNvPr>
              <p:cNvSpPr txBox="1"/>
              <p:nvPr/>
            </p:nvSpPr>
            <p:spPr>
              <a:xfrm>
                <a:off x="2395776" y="2846631"/>
                <a:ext cx="9548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USB 3.0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1575470" y="3371227"/>
              <a:ext cx="1743163" cy="2399576"/>
              <a:chOff x="1575470" y="3371227"/>
              <a:chExt cx="1743163" cy="2399576"/>
            </a:xfrm>
          </p:grpSpPr>
          <p:sp>
            <p:nvSpPr>
              <p:cNvPr id="28" name="사다리꼴 27">
                <a:extLst>
                  <a:ext uri="{FF2B5EF4-FFF2-40B4-BE49-F238E27FC236}">
                    <a16:creationId xmlns="" xmlns:a16="http://schemas.microsoft.com/office/drawing/2014/main" id="{416A5A02-5ABA-4156-87B9-93D4407B0167}"/>
                  </a:ext>
                </a:extLst>
              </p:cNvPr>
              <p:cNvSpPr/>
              <p:nvPr/>
            </p:nvSpPr>
            <p:spPr>
              <a:xfrm>
                <a:off x="1575470" y="3371227"/>
                <a:ext cx="1427949" cy="904645"/>
              </a:xfrm>
              <a:prstGeom prst="trapezoid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DSP</a:t>
                </a:r>
              </a:p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600" dirty="0" err="1">
                    <a:solidFill>
                      <a:schemeClr val="bg1"/>
                    </a:solidFill>
                  </a:rPr>
                  <a:t>USBtoCAN</a:t>
                </a:r>
                <a:r>
                  <a:rPr lang="en-US" altLang="ko-KR" sz="1600" dirty="0">
                    <a:solidFill>
                      <a:schemeClr val="bg1"/>
                    </a:solidFill>
                  </a:rPr>
                  <a:t>)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="" xmlns:a16="http://schemas.microsoft.com/office/drawing/2014/main" id="{13C4B82F-9555-4FC7-AFD8-72DDE2EE0B26}"/>
                  </a:ext>
                </a:extLst>
              </p:cNvPr>
              <p:cNvSpPr/>
              <p:nvPr/>
            </p:nvSpPr>
            <p:spPr>
              <a:xfrm>
                <a:off x="1800253" y="5030237"/>
                <a:ext cx="933450" cy="740566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RP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Lidar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6" name="직선 화살표 연결선 55">
                <a:extLst>
                  <a:ext uri="{FF2B5EF4-FFF2-40B4-BE49-F238E27FC236}">
                    <a16:creationId xmlns="" xmlns:a16="http://schemas.microsoft.com/office/drawing/2014/main" id="{7975ADF3-AC47-4E31-BE1D-1A51EE7B89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7541" y="4401094"/>
                <a:ext cx="0" cy="515292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="" xmlns:a16="http://schemas.microsoft.com/office/drawing/2014/main" id="{A674770B-1E0F-4C13-85AF-4AF07737C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1754" y="4401094"/>
                <a:ext cx="0" cy="498100"/>
              </a:xfrm>
              <a:prstGeom prst="straightConnector1">
                <a:avLst/>
              </a:prstGeom>
              <a:ln w="5715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821090CF-1909-48D6-BF31-DF944BB03609}"/>
                  </a:ext>
                </a:extLst>
              </p:cNvPr>
              <p:cNvSpPr txBox="1"/>
              <p:nvPr/>
            </p:nvSpPr>
            <p:spPr>
              <a:xfrm>
                <a:off x="2363765" y="4475155"/>
                <a:ext cx="95486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UART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4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0085913-A5C7-4965-8200-285DFC829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1714499"/>
            <a:ext cx="2779240" cy="4105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2E93429-4824-4B57-8059-9E280FA2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92" y="1714502"/>
            <a:ext cx="2779240" cy="41055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B2A140AB-0D57-488D-8EE0-029309D47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61" y="1714501"/>
            <a:ext cx="2779240" cy="410552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03EF4AD3-4B75-4B3B-A856-D5E53FFB0CE8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FF0000"/>
                </a:solidFill>
                <a:latin typeface="맑은 고딕"/>
              </a:rPr>
              <a:t>페라리 </a:t>
            </a:r>
            <a:r>
              <a:rPr lang="en-US" altLang="ko-KR" sz="2400" dirty="0">
                <a:solidFill>
                  <a:srgbClr val="FF0000"/>
                </a:solidFill>
                <a:latin typeface="맑은 고딕"/>
              </a:rPr>
              <a:t>– </a:t>
            </a:r>
            <a:r>
              <a:rPr lang="ko-KR" altLang="en-US" sz="2400" dirty="0">
                <a:solidFill>
                  <a:srgbClr val="FF0000"/>
                </a:solidFill>
                <a:latin typeface="맑은 고딕"/>
              </a:rPr>
              <a:t>프로젝트 적용 모델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50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6505B58-CDDA-4AA6-9B61-2EEA1D3A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39" y="1788129"/>
            <a:ext cx="6169981" cy="43533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xmlns="" id="{907C4A27-B7C3-4557-A699-CC5438B5282A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기존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2252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4AD6D78-FB24-4B04-8E6E-E83AB72A2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792" y="1695634"/>
            <a:ext cx="5718476" cy="448233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E3733F53-A34B-4E9A-85BF-C22AA8201CEE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변경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3297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9D2FC3F-78FE-42B6-83FE-453F11A0C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54" y="1811045"/>
            <a:ext cx="3805047" cy="44477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C2F1FA-14C8-4667-A37A-D4D420F2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924" y="1811045"/>
            <a:ext cx="3805047" cy="444773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1AFF23C5-E3A2-4DEB-8941-D785C256B946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기존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6908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86D2F52-E7C0-46F5-94F2-437DF136A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30" y="1847417"/>
            <a:ext cx="4029613" cy="44001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1508780-CF54-44C8-9FBB-826762FB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967" y="1847418"/>
            <a:ext cx="4029613" cy="4400149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3"/>
            <a:ext cx="7836233" cy="444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latin typeface="맑은 고딕"/>
              </a:rPr>
              <a:t>변경 모델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460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7836233" cy="137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문제에 대한 해결 </a:t>
            </a:r>
            <a:r>
              <a:rPr lang="en-US" altLang="ko-KR" sz="2400" dirty="0">
                <a:latin typeface="맑은 고딕"/>
              </a:rPr>
              <a:t>(1</a:t>
            </a:r>
            <a:r>
              <a:rPr lang="ko-KR" altLang="en-US" sz="2400" dirty="0">
                <a:latin typeface="맑은 고딕"/>
              </a:rPr>
              <a:t>차</a:t>
            </a:r>
            <a:r>
              <a:rPr lang="en-US" altLang="ko-KR" sz="2400" dirty="0">
                <a:latin typeface="맑은 고딕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맑은 고딕"/>
            </a:endParaRPr>
          </a:p>
          <a:p>
            <a:r>
              <a:rPr lang="en-US" altLang="ko-KR" sz="1800" dirty="0">
                <a:latin typeface="Batang" panose="02030600000101010101" pitchFamily="18" charset="-127"/>
                <a:ea typeface="Batang" panose="02030600000101010101" pitchFamily="18" charset="-127"/>
              </a:rPr>
              <a:t>★</a:t>
            </a:r>
            <a:r>
              <a:rPr lang="en-US" altLang="ko-KR" sz="1800" dirty="0"/>
              <a:t>  </a:t>
            </a:r>
            <a:r>
              <a:rPr lang="ko-KR" altLang="en-US" sz="1800" dirty="0" err="1"/>
              <a:t>뒷</a:t>
            </a:r>
            <a:r>
              <a:rPr lang="ko-KR" altLang="en-US" sz="1800" dirty="0"/>
              <a:t> 바퀴와 축 간의 연결 문제 발생</a:t>
            </a:r>
            <a:endParaRPr lang="en-US" altLang="ko-KR" sz="1800" dirty="0"/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800" dirty="0"/>
              <a:t>1. </a:t>
            </a:r>
            <a:r>
              <a:rPr lang="ko-KR" altLang="en-US" sz="1800" dirty="0"/>
              <a:t>바퀴 축 샤프트에 홀을 뚫어 니들 핀으로 고정 후 바퀴와 결합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CBD900D-081D-4172-8070-193D679C34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0" y="2939192"/>
            <a:ext cx="2394636" cy="28715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9400114-D2AB-4A57-B646-D1A744E3E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67" y="2939192"/>
            <a:ext cx="2394635" cy="28715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CB563E9-9141-4DE4-AADC-A1F76A55EF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03" y="2939192"/>
            <a:ext cx="2394635" cy="287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3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1" y="1270263"/>
            <a:ext cx="5028170" cy="943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ko-KR" sz="2400" dirty="0">
              <a:latin typeface="맑은 고딕"/>
            </a:endParaRPr>
          </a:p>
          <a:p>
            <a:r>
              <a:rPr lang="ko-KR" altLang="en-US" sz="1800" dirty="0"/>
              <a:t>     </a:t>
            </a:r>
            <a:r>
              <a:rPr lang="en-US" altLang="ko-KR" sz="1800" dirty="0"/>
              <a:t>2. </a:t>
            </a:r>
            <a:r>
              <a:rPr lang="ko-KR" altLang="en-US" sz="1800" dirty="0"/>
              <a:t>유격이 발생하여 결합 부품 가공 후 장착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08DC7DE-1A27-4AFC-B77B-950378586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68" y="2649681"/>
            <a:ext cx="1937436" cy="275276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9E65858-A415-4B45-B052-9CA336FC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573" y="2654462"/>
            <a:ext cx="1754845" cy="2752764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xmlns="" id="{23DAAAAE-0026-4E78-BA55-FD077904B42A}"/>
              </a:ext>
            </a:extLst>
          </p:cNvPr>
          <p:cNvSpPr txBox="1">
            <a:spLocks/>
          </p:cNvSpPr>
          <p:nvPr/>
        </p:nvSpPr>
        <p:spPr>
          <a:xfrm>
            <a:off x="6851587" y="1528077"/>
            <a:ext cx="4211104" cy="68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-</a:t>
            </a:r>
            <a:r>
              <a:rPr lang="ko-KR" altLang="en-US" sz="1800" dirty="0"/>
              <a:t>내구성이 약할 경우 메탈 재질로 제작 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xmlns="" id="{E8F096FF-1D79-471F-8B41-EE1FA6C888F4}"/>
              </a:ext>
            </a:extLst>
          </p:cNvPr>
          <p:cNvSpPr txBox="1">
            <a:spLocks/>
          </p:cNvSpPr>
          <p:nvPr/>
        </p:nvSpPr>
        <p:spPr>
          <a:xfrm>
            <a:off x="1497888" y="5746587"/>
            <a:ext cx="8830675" cy="68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1800" cap="none" dirty="0"/>
              <a:t>3. </a:t>
            </a:r>
            <a:r>
              <a:rPr lang="ko-KR" altLang="en-US" sz="1800" cap="none" dirty="0"/>
              <a:t>또 다른 대안으로 바퀴 축 샤프트 양끝에 너트로 조일수 있도록 나사산을 만들어 너트로 조여 유격을 줄여 해결 함</a:t>
            </a:r>
            <a:r>
              <a:rPr lang="en-US" altLang="ko-KR" sz="1800" cap="none" dirty="0"/>
              <a:t>.</a:t>
            </a:r>
            <a:endParaRPr lang="ko-KR" altLang="en-US" sz="1800" cap="none" dirty="0"/>
          </a:p>
        </p:txBody>
      </p:sp>
    </p:spTree>
    <p:extLst>
      <p:ext uri="{BB962C8B-B14F-4D97-AF65-F5344CB8AC3E}">
        <p14:creationId xmlns:p14="http://schemas.microsoft.com/office/powerpoint/2010/main" val="1550795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xmlns="" id="{4DB0CE27-0007-4C94-82C2-88DDF5B76A0C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8966325" cy="1608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sz="1800" cap="none" dirty="0">
                <a:solidFill>
                  <a:prstClr val="white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n-cs"/>
              </a:rPr>
              <a:t>★</a:t>
            </a:r>
            <a:r>
              <a:rPr lang="en-US" altLang="ko-KR" sz="1800" cap="none" dirty="0">
                <a:solidFill>
                  <a:prstClr val="white"/>
                </a:solidFill>
                <a:cs typeface="+mn-cs"/>
              </a:rPr>
              <a:t>  </a:t>
            </a:r>
            <a:r>
              <a:rPr lang="ko-KR" altLang="en-US" sz="1800" cap="none" dirty="0">
                <a:solidFill>
                  <a:prstClr val="white"/>
                </a:solidFill>
                <a:cs typeface="+mn-cs"/>
              </a:rPr>
              <a:t>구동 축 재 가공</a:t>
            </a:r>
            <a:endParaRPr lang="en-US" altLang="ko-KR" sz="1800" cap="none" dirty="0">
              <a:solidFill>
                <a:prstClr val="white"/>
              </a:solidFill>
              <a:cs typeface="+mn-cs"/>
            </a:endParaRPr>
          </a:p>
          <a:p>
            <a:pPr lvl="0" defTabSz="457200" latinLnBrk="0">
              <a:lnSpc>
                <a:spcPct val="100000"/>
              </a:lnSpc>
              <a:spcBef>
                <a:spcPts val="0"/>
              </a:spcBef>
            </a:pPr>
            <a:endParaRPr lang="en-US" altLang="ko-KR" sz="2400" dirty="0">
              <a:latin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600" dirty="0"/>
              <a:t>기존 바퀴 안쪽에 핀을 체결한 방식</a:t>
            </a:r>
            <a:r>
              <a:rPr lang="en-US" altLang="ko-KR" sz="1600" dirty="0"/>
              <a:t>(</a:t>
            </a:r>
            <a:r>
              <a:rPr lang="ko-KR" altLang="en-US" sz="1600" dirty="0"/>
              <a:t>안쪽에 핀을 고정한 다음 축을 고정할 방법이 없음</a:t>
            </a:r>
            <a:r>
              <a:rPr lang="en-US" altLang="ko-KR" sz="1600" dirty="0"/>
              <a:t>)</a:t>
            </a:r>
            <a:r>
              <a:rPr lang="ko-KR" altLang="en-US" sz="1600" dirty="0"/>
              <a:t>에서 바깥쪽으로 유격 잡는 용 베어링을 삽입하여 니들 핀으로 고정 후 나사산을 만든 양쪽 봉 끝에 </a:t>
            </a:r>
            <a:r>
              <a:rPr lang="ko-KR" altLang="en-US" sz="1600" dirty="0" err="1"/>
              <a:t>와셔를</a:t>
            </a:r>
            <a:r>
              <a:rPr lang="ko-KR" altLang="en-US" sz="1600" dirty="0"/>
              <a:t> 끼우고 너트로 조여서 고정</a:t>
            </a:r>
            <a:r>
              <a:rPr lang="en-US" altLang="ko-KR" sz="1600" dirty="0"/>
              <a:t>. </a:t>
            </a:r>
            <a:r>
              <a:rPr lang="ko-KR" altLang="en-US" sz="1600" dirty="0"/>
              <a:t>바퀴 안쪽은 기존 고정 기구물로 사용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F0DC90-C041-4E2D-9FD7-C870EF66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60" y="2953183"/>
            <a:ext cx="8218776" cy="30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72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30" y="1270262"/>
            <a:ext cx="9905998" cy="13794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문제에 대한 해결 </a:t>
            </a:r>
            <a:r>
              <a:rPr lang="en-US" altLang="ko-KR" sz="2400" dirty="0">
                <a:latin typeface="맑은 고딕"/>
              </a:rPr>
              <a:t>(2</a:t>
            </a:r>
            <a:r>
              <a:rPr lang="ko-KR" altLang="en-US" sz="2400" dirty="0">
                <a:latin typeface="맑은 고딕"/>
              </a:rPr>
              <a:t>차</a:t>
            </a:r>
            <a:r>
              <a:rPr lang="en-US" altLang="ko-KR" sz="2400" dirty="0">
                <a:latin typeface="맑은 고딕"/>
              </a:rPr>
              <a:t>)</a:t>
            </a:r>
          </a:p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바퀴 바깥쪽에 구동 축을 고정시킬 베어링                  </a:t>
            </a:r>
            <a:r>
              <a:rPr lang="en-US" altLang="ko-KR" sz="1600" dirty="0"/>
              <a:t>2. </a:t>
            </a:r>
            <a:r>
              <a:rPr lang="ko-KR" altLang="en-US" sz="1600" cap="none" dirty="0"/>
              <a:t>바퀴 안쪽에 구동 축을 고정시킬 기존 </a:t>
            </a:r>
            <a:r>
              <a:rPr lang="ko-KR" altLang="en-US" sz="1600" cap="none" dirty="0" err="1"/>
              <a:t>기구물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0FBBCDC-25FE-4317-9D64-6A5BE2E66F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23" y="2649681"/>
            <a:ext cx="2471816" cy="35676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0F191C4-C59D-4555-BD68-907479F59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128" y="2649681"/>
            <a:ext cx="2471816" cy="356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1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30" y="1319645"/>
            <a:ext cx="9905998" cy="121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기존에 제작한 베어링에서 체결 홀을 치수에 맞게 재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72DF630-A6CB-4282-9592-2683DC187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45" y="2425424"/>
            <a:ext cx="8480010" cy="37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8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TMDX570LC43HDK(MCU)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9097759" y="2834446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F8196B78-1B24-4FDE-8976-2C4767ABFF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44907" y="4797484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9C5E1803-0DA9-4C20-81AC-B9A7007B179E}"/>
              </a:ext>
            </a:extLst>
          </p:cNvPr>
          <p:cNvSpPr txBox="1"/>
          <p:nvPr/>
        </p:nvSpPr>
        <p:spPr>
          <a:xfrm>
            <a:off x="9790250" y="3558562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397001" y="1625600"/>
            <a:ext cx="7827864" cy="4551550"/>
            <a:chOff x="1397001" y="1625600"/>
            <a:chExt cx="7827864" cy="4551550"/>
          </a:xfrm>
        </p:grpSpPr>
        <p:grpSp>
          <p:nvGrpSpPr>
            <p:cNvPr id="40" name="그룹 39"/>
            <p:cNvGrpSpPr/>
            <p:nvPr/>
          </p:nvGrpSpPr>
          <p:grpSpPr>
            <a:xfrm>
              <a:off x="1397001" y="2111203"/>
              <a:ext cx="7827864" cy="3517141"/>
              <a:chOff x="1289952" y="2514249"/>
              <a:chExt cx="6317482" cy="2838512"/>
            </a:xfrm>
          </p:grpSpPr>
          <p:cxnSp>
            <p:nvCxnSpPr>
              <p:cNvPr id="41" name="직선 화살표 연결선 40">
                <a:extLst>
                  <a:ext uri="{FF2B5EF4-FFF2-40B4-BE49-F238E27FC236}">
                    <a16:creationId xmlns="" xmlns:a16="http://schemas.microsoft.com/office/drawing/2014/main" id="{34492251-8D5D-44FA-81E0-B987D4A30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4136" y="4146511"/>
                <a:ext cx="91171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/>
              <p:cNvGrpSpPr/>
              <p:nvPr/>
            </p:nvGrpSpPr>
            <p:grpSpPr>
              <a:xfrm>
                <a:off x="1289952" y="2514249"/>
                <a:ext cx="6317482" cy="2838512"/>
                <a:chOff x="921652" y="2666649"/>
                <a:chExt cx="6317482" cy="2838512"/>
              </a:xfrm>
            </p:grpSpPr>
            <p:sp>
              <p:nvSpPr>
                <p:cNvPr id="44" name="다이아몬드 43">
                  <a:extLst>
                    <a:ext uri="{FF2B5EF4-FFF2-40B4-BE49-F238E27FC236}">
                      <a16:creationId xmlns="" xmlns:a16="http://schemas.microsoft.com/office/drawing/2014/main" id="{70B08333-609C-435B-8359-32779FBFD385}"/>
                    </a:ext>
                  </a:extLst>
                </p:cNvPr>
                <p:cNvSpPr/>
                <p:nvPr/>
              </p:nvSpPr>
              <p:spPr>
                <a:xfrm>
                  <a:off x="4384130" y="2922423"/>
                  <a:ext cx="2855004" cy="2262437"/>
                </a:xfrm>
                <a:prstGeom prst="diamond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1"/>
                      </a:solidFill>
                    </a:rPr>
                    <a:t>MCU</a:t>
                  </a:r>
                </a:p>
                <a:p>
                  <a:pPr algn="ctr"/>
                  <a:r>
                    <a:rPr lang="en-US" altLang="ko-KR" sz="1900" dirty="0" smtClean="0">
                      <a:solidFill>
                        <a:schemeClr val="bg1"/>
                      </a:solidFill>
                    </a:rPr>
                    <a:t>(</a:t>
                  </a:r>
                  <a:r>
                    <a:rPr lang="en-US" altLang="ko-KR" sz="1900" dirty="0" err="1" smtClean="0">
                      <a:solidFill>
                        <a:schemeClr val="bg1"/>
                      </a:solidFill>
                    </a:rPr>
                    <a:t>FreeRTOS</a:t>
                  </a:r>
                  <a:r>
                    <a:rPr lang="en-US" altLang="ko-KR" sz="1900" dirty="0">
                      <a:solidFill>
                        <a:schemeClr val="bg1"/>
                      </a:solidFill>
                    </a:rPr>
                    <a:t>)</a:t>
                  </a:r>
                  <a:endParaRPr lang="ko-KR" altLang="en-US" sz="19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="" xmlns:a16="http://schemas.microsoft.com/office/drawing/2014/main" id="{AF96633E-9C6F-4DFC-B4B1-F059FFDA5F66}"/>
                    </a:ext>
                  </a:extLst>
                </p:cNvPr>
                <p:cNvSpPr/>
                <p:nvPr/>
              </p:nvSpPr>
              <p:spPr>
                <a:xfrm>
                  <a:off x="1956294" y="3171741"/>
                  <a:ext cx="1180616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BLDC</a:t>
                  </a:r>
                  <a:r>
                    <a:rPr lang="ko-KR" altLang="en-US" dirty="0">
                      <a:solidFill>
                        <a:schemeClr val="bg1"/>
                      </a:solidFill>
                    </a:rPr>
                    <a:t> 모터</a:t>
                  </a:r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="" xmlns:a16="http://schemas.microsoft.com/office/drawing/2014/main" id="{AC908526-4335-499F-9B0D-B8DFF5BBA24C}"/>
                    </a:ext>
                  </a:extLst>
                </p:cNvPr>
                <p:cNvSpPr/>
                <p:nvPr/>
              </p:nvSpPr>
              <p:spPr>
                <a:xfrm>
                  <a:off x="1990645" y="4931403"/>
                  <a:ext cx="1195314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 smtClean="0">
                      <a:solidFill>
                        <a:schemeClr val="bg1"/>
                      </a:solidFill>
                    </a:rPr>
                    <a:t>서보</a:t>
                  </a:r>
                  <a:endParaRPr lang="en-US" altLang="ko-KR" dirty="0" smtClean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ko-KR" altLang="en-US" dirty="0" smtClean="0">
                      <a:solidFill>
                        <a:schemeClr val="bg1"/>
                      </a:solidFill>
                    </a:rPr>
                    <a:t>모터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="" xmlns:a16="http://schemas.microsoft.com/office/drawing/2014/main" id="{4BB30E7C-0AC4-4299-ABB5-A4A1975181D0}"/>
                    </a:ext>
                  </a:extLst>
                </p:cNvPr>
                <p:cNvSpPr/>
                <p:nvPr/>
              </p:nvSpPr>
              <p:spPr>
                <a:xfrm>
                  <a:off x="921652" y="2666649"/>
                  <a:ext cx="1068992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</a:rPr>
                    <a:t>타이머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6" name="직선 화살표 연결선 55">
                  <a:extLst>
                    <a:ext uri="{FF2B5EF4-FFF2-40B4-BE49-F238E27FC236}">
                      <a16:creationId xmlns="" xmlns:a16="http://schemas.microsoft.com/office/drawing/2014/main" id="{4CF4FD83-0C8A-43D3-8620-C4DF1E1399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5960" y="3392611"/>
                  <a:ext cx="1455673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>
                  <a:extLst>
                    <a:ext uri="{FF2B5EF4-FFF2-40B4-BE49-F238E27FC236}">
                      <a16:creationId xmlns="" xmlns:a16="http://schemas.microsoft.com/office/drawing/2014/main" id="{84A76C3E-4989-4178-83AE-DB29B4D977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2955466"/>
                  <a:ext cx="3002235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="" xmlns:a16="http://schemas.microsoft.com/office/drawing/2014/main" id="{5003C7D2-B5B4-432E-BBAD-62BAC038D4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85836" y="5197474"/>
                  <a:ext cx="1792670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TextBox 59">
                  <a:extLst>
                    <a:ext uri="{FF2B5EF4-FFF2-40B4-BE49-F238E27FC236}">
                      <a16:creationId xmlns="" xmlns:a16="http://schemas.microsoft.com/office/drawing/2014/main" id="{A1E12E6C-E62E-49DA-BD2B-AC6FFFEBE22B}"/>
                    </a:ext>
                  </a:extLst>
                </p:cNvPr>
                <p:cNvSpPr txBox="1"/>
                <p:nvPr/>
              </p:nvSpPr>
              <p:spPr>
                <a:xfrm>
                  <a:off x="4572251" y="5216589"/>
                  <a:ext cx="8247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PWM</a:t>
                  </a:r>
                  <a:endParaRPr lang="ko-KR" altLang="en-US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="" xmlns:a16="http://schemas.microsoft.com/office/drawing/2014/main" id="{2DD88838-61BE-428F-AD52-1C84BC2B0F71}"/>
                    </a:ext>
                  </a:extLst>
                </p:cNvPr>
                <p:cNvSpPr txBox="1"/>
                <p:nvPr/>
              </p:nvSpPr>
              <p:spPr>
                <a:xfrm>
                  <a:off x="4381027" y="2952909"/>
                  <a:ext cx="700809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N2HET</a:t>
                  </a:r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="" xmlns:a16="http://schemas.microsoft.com/office/drawing/2014/main" id="{E6018AEE-5859-4AA8-BE74-A35E66E6DAAD}"/>
                    </a:ext>
                  </a:extLst>
                </p:cNvPr>
                <p:cNvSpPr txBox="1"/>
                <p:nvPr/>
              </p:nvSpPr>
              <p:spPr>
                <a:xfrm>
                  <a:off x="3948366" y="3393587"/>
                  <a:ext cx="891289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PWM</a:t>
                  </a:r>
                  <a:endParaRPr lang="en-US" altLang="ko-KR" sz="3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="" xmlns:a16="http://schemas.microsoft.com/office/drawing/2014/main" id="{E18D61B2-2D31-499A-A306-0421136925E7}"/>
                    </a:ext>
                  </a:extLst>
                </p:cNvPr>
                <p:cNvSpPr/>
                <p:nvPr/>
              </p:nvSpPr>
              <p:spPr>
                <a:xfrm>
                  <a:off x="921652" y="3580846"/>
                  <a:ext cx="1058043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</a:rPr>
                    <a:t>디버깅</a:t>
                  </a:r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7" name="직선 화살표 연결선 66">
                  <a:extLst>
                    <a:ext uri="{FF2B5EF4-FFF2-40B4-BE49-F238E27FC236}">
                      <a16:creationId xmlns="" xmlns:a16="http://schemas.microsoft.com/office/drawing/2014/main" id="{F01EB6E1-1EF4-42EF-B3AF-35FAB9DDB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3819237"/>
                  <a:ext cx="2121277" cy="37557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TextBox 67">
                  <a:extLst>
                    <a:ext uri="{FF2B5EF4-FFF2-40B4-BE49-F238E27FC236}">
                      <a16:creationId xmlns="" xmlns:a16="http://schemas.microsoft.com/office/drawing/2014/main" id="{FDE228B4-7B57-4E1F-BC3B-B80B41530FEF}"/>
                    </a:ext>
                  </a:extLst>
                </p:cNvPr>
                <p:cNvSpPr txBox="1"/>
                <p:nvPr/>
              </p:nvSpPr>
              <p:spPr>
                <a:xfrm>
                  <a:off x="3712595" y="3847590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bg1"/>
                      </a:solidFill>
                    </a:rPr>
                    <a:t>SCI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="" xmlns:a16="http://schemas.microsoft.com/office/drawing/2014/main" id="{1034DDEB-C72C-43A2-9A80-E2776D9D5293}"/>
                    </a:ext>
                  </a:extLst>
                </p:cNvPr>
                <p:cNvSpPr/>
                <p:nvPr/>
              </p:nvSpPr>
              <p:spPr>
                <a:xfrm>
                  <a:off x="1990644" y="4018882"/>
                  <a:ext cx="1146265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 smtClean="0">
                      <a:solidFill>
                        <a:schemeClr val="bg1"/>
                      </a:solidFill>
                    </a:rPr>
                    <a:t>RF</a:t>
                  </a:r>
                </a:p>
                <a:p>
                  <a:pPr algn="ctr"/>
                  <a:r>
                    <a:rPr lang="ko-KR" altLang="en-US" sz="1600" dirty="0" smtClean="0">
                      <a:solidFill>
                        <a:schemeClr val="bg1"/>
                      </a:solidFill>
                    </a:rPr>
                    <a:t>송수신기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="" xmlns:a16="http://schemas.microsoft.com/office/drawing/2014/main" id="{73B6B2F3-9211-4C9A-9EA7-E6D00374C1E5}"/>
                    </a:ext>
                  </a:extLst>
                </p:cNvPr>
                <p:cNvSpPr txBox="1"/>
                <p:nvPr/>
              </p:nvSpPr>
              <p:spPr>
                <a:xfrm>
                  <a:off x="3671727" y="4292572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solidFill>
                        <a:schemeClr val="bg1"/>
                      </a:solidFill>
                    </a:rPr>
                    <a:t>eCAP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15190B1E-5D61-4A4B-AFAE-DBF072183B90}"/>
                    </a:ext>
                  </a:extLst>
                </p:cNvPr>
                <p:cNvSpPr/>
                <p:nvPr/>
              </p:nvSpPr>
              <p:spPr>
                <a:xfrm>
                  <a:off x="921653" y="4498003"/>
                  <a:ext cx="1068992" cy="550689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>
                      <a:solidFill>
                        <a:schemeClr val="bg1"/>
                      </a:solidFill>
                    </a:rPr>
                    <a:t>엔코더</a:t>
                  </a:r>
                  <a:endParaRPr lang="ko-KR" altLang="en-US" sz="32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2" name="직선 화살표 연결선 71">
                  <a:extLst>
                    <a:ext uri="{FF2B5EF4-FFF2-40B4-BE49-F238E27FC236}">
                      <a16:creationId xmlns="" xmlns:a16="http://schemas.microsoft.com/office/drawing/2014/main" id="{547AC443-50B2-48D9-AB75-854BED6768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076271" y="4752668"/>
                  <a:ext cx="2541625" cy="0"/>
                </a:xfrm>
                <a:prstGeom prst="straightConnector1">
                  <a:avLst/>
                </a:prstGeom>
                <a:ln w="381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="" xmlns:a16="http://schemas.microsoft.com/office/drawing/2014/main" id="{3E5CEFA5-59E2-46AD-B87B-919DA6443781}"/>
                    </a:ext>
                  </a:extLst>
                </p:cNvPr>
                <p:cNvSpPr txBox="1"/>
                <p:nvPr/>
              </p:nvSpPr>
              <p:spPr>
                <a:xfrm>
                  <a:off x="4078058" y="4756140"/>
                  <a:ext cx="969906" cy="2885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 err="1">
                      <a:solidFill>
                        <a:schemeClr val="bg1"/>
                      </a:solidFill>
                    </a:rPr>
                    <a:t>eQEP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4" name="그룹 73"/>
            <p:cNvGrpSpPr/>
            <p:nvPr/>
          </p:nvGrpSpPr>
          <p:grpSpPr>
            <a:xfrm>
              <a:off x="2729805" y="1625600"/>
              <a:ext cx="4585394" cy="705633"/>
              <a:chOff x="1366523" y="3955230"/>
              <a:chExt cx="4601574" cy="814403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xmlns="" id="{FACC21A8-AB8E-406F-B7FF-4A16FF9DEA2E}"/>
                  </a:ext>
                </a:extLst>
              </p:cNvPr>
              <p:cNvSpPr/>
              <p:nvPr/>
            </p:nvSpPr>
            <p:spPr>
              <a:xfrm>
                <a:off x="1366523" y="3955230"/>
                <a:ext cx="1400174" cy="81440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LED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xmlns="" id="{092C2A01-36CD-4722-B593-3B5E5E6F9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76550" y="4362431"/>
                <a:ext cx="3091547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="" id="{51E62DCE-D08F-4C6C-B3D0-CF5C5B7E8DDA}"/>
                  </a:ext>
                </a:extLst>
              </p:cNvPr>
              <p:cNvSpPr txBox="1"/>
              <p:nvPr/>
            </p:nvSpPr>
            <p:spPr>
              <a:xfrm>
                <a:off x="4573993" y="4344774"/>
                <a:ext cx="13874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PWM/GPIO</a:t>
                </a: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397004" y="5359729"/>
              <a:ext cx="6107981" cy="817421"/>
              <a:chOff x="2714071" y="5054929"/>
              <a:chExt cx="4521409" cy="817421"/>
            </a:xfrm>
          </p:grpSpPr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xmlns="" id="{E229C420-7207-4672-8974-BB0362C60C9A}"/>
                  </a:ext>
                </a:extLst>
              </p:cNvPr>
              <p:cNvSpPr/>
              <p:nvPr/>
            </p:nvSpPr>
            <p:spPr>
              <a:xfrm>
                <a:off x="2714071" y="5054929"/>
                <a:ext cx="1059043" cy="814403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MPU</a:t>
                </a:r>
              </a:p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9250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xmlns="" id="{A59C7C20-0C47-460B-8AD6-EB48904C8E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42203" y="5490319"/>
                <a:ext cx="3026496" cy="1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xmlns="" id="{243BE594-125C-4E2A-9D19-5593FED3605D}"/>
                  </a:ext>
                </a:extLst>
              </p:cNvPr>
              <p:cNvSpPr txBox="1"/>
              <p:nvPr/>
            </p:nvSpPr>
            <p:spPr>
              <a:xfrm>
                <a:off x="6512554" y="5503018"/>
                <a:ext cx="7229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I2C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68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701F5558-28E9-4E66-899F-BFF5651B5F30}"/>
              </a:ext>
            </a:extLst>
          </p:cNvPr>
          <p:cNvSpPr txBox="1">
            <a:spLocks/>
          </p:cNvSpPr>
          <p:nvPr/>
        </p:nvSpPr>
        <p:spPr>
          <a:xfrm>
            <a:off x="915429" y="1059872"/>
            <a:ext cx="10628870" cy="121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사진과 같이 철판을 장착할 것이며 화살표 표시한 곳에 제작 봉을 반대편과 연결하여 너트로 조여서 고정 할 예정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84D353C-A3DA-496A-916B-4C6EFF6A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2165651"/>
            <a:ext cx="9905997" cy="39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35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EF1DF264-55E9-484D-9065-30651CF5A798}"/>
              </a:ext>
            </a:extLst>
          </p:cNvPr>
          <p:cNvSpPr txBox="1">
            <a:spLocks/>
          </p:cNvSpPr>
          <p:nvPr/>
        </p:nvSpPr>
        <p:spPr>
          <a:xfrm>
            <a:off x="854031" y="1045177"/>
            <a:ext cx="9905998" cy="966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맑은 고딕"/>
              </a:rPr>
              <a:t>구동 축 </a:t>
            </a:r>
            <a:r>
              <a:rPr lang="en-US" altLang="ko-KR" sz="2400" dirty="0">
                <a:latin typeface="맑은 고딕"/>
              </a:rPr>
              <a:t>Assembly</a:t>
            </a:r>
            <a:r>
              <a:rPr lang="en-US" altLang="ko-KR" sz="1800" dirty="0"/>
              <a:t> </a:t>
            </a:r>
            <a:r>
              <a:rPr lang="ko-KR" altLang="en-US" sz="1800" dirty="0"/>
              <a:t>    </a:t>
            </a:r>
            <a:endParaRPr lang="en-US" altLang="ko-KR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5A059ED-B0AE-4979-B1BB-87C6D0B0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1" y="1898061"/>
            <a:ext cx="10162309" cy="41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09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3D457CC-0E41-4A28-8C1B-F94961E86455}"/>
              </a:ext>
            </a:extLst>
          </p:cNvPr>
          <p:cNvSpPr/>
          <p:nvPr/>
        </p:nvSpPr>
        <p:spPr>
          <a:xfrm>
            <a:off x="1000991" y="15283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★ </a:t>
            </a:r>
            <a:r>
              <a:rPr lang="ko-KR" altLang="en-US" dirty="0" err="1"/>
              <a:t>서보모터</a:t>
            </a:r>
            <a:r>
              <a:rPr lang="ko-KR" altLang="en-US" dirty="0"/>
              <a:t> 교체 하여 장착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1DDDCEE-C2F5-4C49-8604-86AE3896E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933" y="2733777"/>
            <a:ext cx="4348987" cy="30543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553654D-1E13-402B-9992-9AB31317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74" y="2086437"/>
            <a:ext cx="3243452" cy="43489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8CD2E33-93DE-4337-A0E5-C7593CA3C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18" y="2086437"/>
            <a:ext cx="3243453" cy="43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04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3D457CC-0E41-4A28-8C1B-F94961E86455}"/>
              </a:ext>
            </a:extLst>
          </p:cNvPr>
          <p:cNvSpPr/>
          <p:nvPr/>
        </p:nvSpPr>
        <p:spPr>
          <a:xfrm>
            <a:off x="1000991" y="15283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장착 사진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A138E9E-97E1-42E8-A79C-5F377852F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2" y="2020954"/>
            <a:ext cx="4505738" cy="23191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8F6D66F-D0BB-4BE0-B01F-50DFF4CE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09981" y="3256163"/>
            <a:ext cx="2091359" cy="4505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6320EAB-8484-4B51-95B2-128AA78D1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005" y="2020954"/>
            <a:ext cx="3576313" cy="4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350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H/W part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3D457CC-0E41-4A28-8C1B-F94961E86455}"/>
              </a:ext>
            </a:extLst>
          </p:cNvPr>
          <p:cNvSpPr/>
          <p:nvPr/>
        </p:nvSpPr>
        <p:spPr>
          <a:xfrm>
            <a:off x="990600" y="134368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★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주행 영상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5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</a:t>
            </a:r>
            <a:r>
              <a:rPr lang="en-US" altLang="ko-KR" dirty="0" smtClean="0"/>
              <a:t>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385796"/>
            <a:ext cx="10434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X, Y, Z</a:t>
            </a:r>
            <a:r>
              <a:rPr lang="ko-KR" altLang="en-US" sz="2000" dirty="0" smtClean="0"/>
              <a:t>축 방향으로 가속도와 각속도 측정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가속도 값</a:t>
            </a:r>
            <a:endParaRPr lang="en-US" altLang="ko-KR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07" y="2842079"/>
            <a:ext cx="3956270" cy="238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70" y="2842079"/>
            <a:ext cx="59150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4670" y="4133165"/>
            <a:ext cx="6065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- 1g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16384</a:t>
            </a:r>
            <a:r>
              <a:rPr lang="ko-KR" altLang="en-US" dirty="0" smtClean="0"/>
              <a:t>이며 중력 가속도와 동일한 값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 AFS_SEL=0</a:t>
            </a:r>
            <a:r>
              <a:rPr lang="ko-KR" altLang="en-US" dirty="0" smtClean="0"/>
              <a:t>일 경우 </a:t>
            </a:r>
            <a:r>
              <a:rPr lang="en-US" altLang="ko-KR" dirty="0" smtClean="0"/>
              <a:t>+-2g</a:t>
            </a:r>
            <a:r>
              <a:rPr lang="ko-KR" altLang="en-US" dirty="0" smtClean="0"/>
              <a:t>까지 표현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+2g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+32767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-2g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-32767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Calibration </a:t>
            </a:r>
            <a:r>
              <a:rPr lang="ko-KR" altLang="en-US" dirty="0" smtClean="0"/>
              <a:t>과정에서 </a:t>
            </a:r>
            <a:r>
              <a:rPr lang="en-US" altLang="ko-KR" dirty="0" smtClean="0"/>
              <a:t>16384</a:t>
            </a:r>
            <a:r>
              <a:rPr lang="ko-KR" altLang="en-US" dirty="0" smtClean="0"/>
              <a:t>로 나누어 </a:t>
            </a:r>
            <a:r>
              <a:rPr lang="en-US" altLang="ko-KR" dirty="0" smtClean="0"/>
              <a:t>sensitivity scale</a:t>
            </a:r>
            <a:endParaRPr lang="ko-KR" altLang="en-US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435100" y="3289300"/>
            <a:ext cx="1549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790607" y="3426279"/>
            <a:ext cx="1148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120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</a:t>
            </a:r>
            <a:r>
              <a:rPr lang="en-US" altLang="ko-KR" dirty="0" smtClean="0"/>
              <a:t>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2587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각속도 값</a:t>
            </a:r>
            <a:endParaRPr lang="en-US" altLang="ko-KR" sz="2000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1328739" y="2274459"/>
            <a:ext cx="6253161" cy="2382157"/>
            <a:chOff x="1328739" y="2401459"/>
            <a:chExt cx="6253161" cy="238215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739" y="2401459"/>
              <a:ext cx="6253161" cy="2382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연결선 7"/>
            <p:cNvCxnSpPr/>
            <p:nvPr/>
          </p:nvCxnSpPr>
          <p:spPr>
            <a:xfrm>
              <a:off x="1435100" y="2730500"/>
              <a:ext cx="1549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996268" y="2870200"/>
              <a:ext cx="3429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328739" y="4686300"/>
            <a:ext cx="680085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자이로</a:t>
            </a:r>
            <a:r>
              <a:rPr lang="ko-KR" altLang="en-US" dirty="0" smtClean="0"/>
              <a:t> </a:t>
            </a:r>
            <a:r>
              <a:rPr lang="ko-KR" altLang="en-US" dirty="0"/>
              <a:t>센서의 </a:t>
            </a:r>
            <a:r>
              <a:rPr lang="ko-KR" altLang="en-US" dirty="0" smtClean="0"/>
              <a:t>값은 </a:t>
            </a:r>
            <a:r>
              <a:rPr lang="en-US" altLang="ko-KR" dirty="0"/>
              <a:t>-32768</a:t>
            </a:r>
            <a:r>
              <a:rPr lang="ko-KR" altLang="en-US" dirty="0"/>
              <a:t>에서 </a:t>
            </a:r>
            <a:r>
              <a:rPr lang="en-US" altLang="ko-KR" dirty="0"/>
              <a:t>32767 </a:t>
            </a:r>
            <a:r>
              <a:rPr lang="ko-KR" altLang="en-US" dirty="0"/>
              <a:t>값을 가질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FS_SEL </a:t>
            </a:r>
            <a:r>
              <a:rPr lang="ko-KR" altLang="en-US" dirty="0"/>
              <a:t>레지스터가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일 </a:t>
            </a:r>
            <a:r>
              <a:rPr lang="ko-KR" altLang="en-US" dirty="0"/>
              <a:t>경우 </a:t>
            </a:r>
            <a:r>
              <a:rPr lang="en-US" altLang="ko-KR" dirty="0"/>
              <a:t>-250 </a:t>
            </a:r>
            <a:r>
              <a:rPr lang="ko-KR" altLang="en-US" dirty="0"/>
              <a:t>에서 </a:t>
            </a:r>
            <a:r>
              <a:rPr lang="en-US" altLang="ko-KR" dirty="0"/>
              <a:t>+250</a:t>
            </a:r>
            <a:r>
              <a:rPr lang="ko-KR" altLang="en-US" dirty="0"/>
              <a:t>까지 </a:t>
            </a:r>
            <a:r>
              <a:rPr lang="ko-KR" altLang="en-US" dirty="0" smtClean="0"/>
              <a:t>측정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이 </a:t>
            </a:r>
            <a:r>
              <a:rPr lang="ko-KR" altLang="en-US" dirty="0"/>
              <a:t>값은 </a:t>
            </a:r>
            <a:r>
              <a:rPr lang="en-US" altLang="ko-KR" dirty="0"/>
              <a:t>-32768</a:t>
            </a:r>
            <a:r>
              <a:rPr lang="ko-KR" altLang="en-US" dirty="0"/>
              <a:t>에서 </a:t>
            </a:r>
            <a:r>
              <a:rPr lang="en-US" altLang="ko-KR" dirty="0"/>
              <a:t>32767</a:t>
            </a:r>
            <a:r>
              <a:rPr lang="ko-KR" altLang="en-US" dirty="0"/>
              <a:t>까지 </a:t>
            </a:r>
            <a:r>
              <a:rPr lang="ko-KR" altLang="en-US" dirty="0" err="1" smtClean="0"/>
              <a:t>매핑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1</a:t>
            </a:r>
            <a:r>
              <a:rPr lang="ko-KR" altLang="en-US" dirty="0"/>
              <a:t>초 동안 일정한 속도로 </a:t>
            </a:r>
            <a:r>
              <a:rPr lang="en-US" altLang="ko-KR" dirty="0"/>
              <a:t>1</a:t>
            </a:r>
            <a:r>
              <a:rPr lang="ko-KR" altLang="en-US" dirty="0"/>
              <a:t>도 회전하였다고 </a:t>
            </a:r>
            <a:r>
              <a:rPr lang="ko-KR" altLang="en-US" dirty="0" smtClean="0"/>
              <a:t>한다면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 </a:t>
            </a:r>
            <a:r>
              <a:rPr lang="en-US" altLang="ko-KR" dirty="0"/>
              <a:t>250</a:t>
            </a:r>
            <a:r>
              <a:rPr lang="ko-KR" altLang="en-US" dirty="0"/>
              <a:t>도</a:t>
            </a:r>
            <a:r>
              <a:rPr lang="en-US" altLang="ko-KR" dirty="0"/>
              <a:t>/s </a:t>
            </a:r>
            <a:r>
              <a:rPr lang="ko-KR" altLang="en-US" dirty="0"/>
              <a:t>는 </a:t>
            </a:r>
            <a:r>
              <a:rPr lang="en-US" altLang="ko-KR" dirty="0"/>
              <a:t>32767 </a:t>
            </a:r>
            <a:r>
              <a:rPr lang="ko-KR" altLang="en-US" dirty="0"/>
              <a:t>이므로 </a:t>
            </a:r>
            <a:r>
              <a:rPr lang="en-US" altLang="ko-KR" dirty="0"/>
              <a:t>1</a:t>
            </a:r>
            <a:r>
              <a:rPr lang="ko-KR" altLang="en-US" dirty="0"/>
              <a:t>도</a:t>
            </a:r>
            <a:r>
              <a:rPr lang="en-US" altLang="ko-KR" dirty="0"/>
              <a:t>/s</a:t>
            </a:r>
            <a:r>
              <a:rPr lang="ko-KR" altLang="en-US" dirty="0"/>
              <a:t>는 </a:t>
            </a:r>
            <a:r>
              <a:rPr lang="en-US" altLang="ko-KR" dirty="0"/>
              <a:t>(32767/250) = </a:t>
            </a:r>
            <a:r>
              <a:rPr lang="en-US" altLang="ko-KR" dirty="0" smtClean="0"/>
              <a:t>131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211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</a:t>
            </a:r>
            <a:r>
              <a:rPr lang="en-US" altLang="ko-KR" dirty="0" smtClean="0"/>
              <a:t>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1359" y="1385796"/>
            <a:ext cx="1043491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/ Gyro Calibration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: 1000</a:t>
            </a:r>
            <a:r>
              <a:rPr lang="ko-KR" altLang="en-US" sz="2000" dirty="0" smtClean="0"/>
              <a:t>개의 데이터를 평균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중력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민감도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온도 보상 후 </a:t>
            </a:r>
            <a:r>
              <a:rPr lang="en-US" altLang="ko-KR" sz="2000" dirty="0" smtClean="0"/>
              <a:t>raw data</a:t>
            </a:r>
            <a:r>
              <a:rPr lang="ko-KR" altLang="en-US" sz="2000" dirty="0" smtClean="0"/>
              <a:t>에서 빼줌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1) </a:t>
            </a: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Calibration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FIFO</a:t>
            </a:r>
            <a:r>
              <a:rPr lang="ko-KR" altLang="en-US" sz="2000" dirty="0" smtClean="0"/>
              <a:t>에 저장된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개의 데이터를 평균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중력으로 인한 </a:t>
            </a:r>
            <a:r>
              <a:rPr lang="en-US" altLang="ko-KR" sz="2000" dirty="0" smtClean="0"/>
              <a:t>z</a:t>
            </a:r>
            <a:r>
              <a:rPr lang="ko-KR" altLang="en-US" sz="2000" dirty="0" smtClean="0"/>
              <a:t>축 </a:t>
            </a:r>
            <a:r>
              <a:rPr lang="en-US" altLang="ko-KR" sz="2000" dirty="0" smtClean="0"/>
              <a:t>bias </a:t>
            </a:r>
            <a:r>
              <a:rPr lang="ko-KR" altLang="en-US" sz="2000" dirty="0" smtClean="0"/>
              <a:t>보상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온도 보상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Accelsensitivity</a:t>
            </a:r>
            <a:r>
              <a:rPr lang="ko-KR" altLang="en-US" sz="2000" dirty="0" smtClean="0"/>
              <a:t>로 스케일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Gyro Calibration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FIFO</a:t>
            </a:r>
            <a:r>
              <a:rPr lang="ko-KR" altLang="en-US" sz="2000" dirty="0" smtClean="0"/>
              <a:t>에 저장된 </a:t>
            </a:r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개의 데이터를 평균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Input format</a:t>
            </a:r>
            <a:r>
              <a:rPr lang="ko-KR" altLang="en-US" sz="2000" dirty="0" smtClean="0"/>
              <a:t>에 맞춰 보상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Gyro bias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register</a:t>
            </a:r>
            <a:r>
              <a:rPr lang="ko-KR" altLang="en-US" sz="2000" dirty="0" smtClean="0"/>
              <a:t>에 저장</a:t>
            </a:r>
            <a:endParaRPr lang="en-US" altLang="ko-KR" sz="20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6642098" y="2908300"/>
            <a:ext cx="4013201" cy="2667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Accel</a:t>
            </a: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 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register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에 저장하지 않고 따로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변수를 선언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하여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raw data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에서 빼줘야 함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Gyro 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는 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bias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를 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register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에 저장</a:t>
            </a:r>
            <a:r>
              <a:rPr lang="ko-KR" altLang="en-US" dirty="0" smtClean="0">
                <a:solidFill>
                  <a:schemeClr val="bg1"/>
                </a:solidFill>
                <a:latin typeface="맑은 고딕"/>
                <a:ea typeface="맑은 고딕"/>
              </a:rPr>
              <a:t>하면 하드웨어에서 자동으로 빼준다</a:t>
            </a:r>
            <a:r>
              <a:rPr lang="en-US" altLang="ko-KR" dirty="0" smtClean="0">
                <a:solidFill>
                  <a:schemeClr val="bg1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060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</a:t>
            </a:r>
            <a:r>
              <a:rPr lang="en-US" altLang="ko-KR" dirty="0" smtClean="0"/>
              <a:t>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 smtClean="0"/>
              <a:t>Accel</a:t>
            </a:r>
            <a:r>
              <a:rPr lang="en-US" altLang="ko-KR" sz="2000" dirty="0" smtClean="0"/>
              <a:t> Calibration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67"/>
          <a:stretch/>
        </p:blipFill>
        <p:spPr>
          <a:xfrm>
            <a:off x="6511250" y="1711194"/>
            <a:ext cx="4663540" cy="36759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6" b="5037"/>
          <a:stretch/>
        </p:blipFill>
        <p:spPr>
          <a:xfrm>
            <a:off x="1140760" y="1711194"/>
            <a:ext cx="4421840" cy="36759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4330" y="5453102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제거하지 않은 경우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05013" y="5451038"/>
            <a:ext cx="27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제거한 경우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0760" y="6019800"/>
            <a:ext cx="1013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Calibration</a:t>
            </a:r>
            <a:r>
              <a:rPr lang="ko-KR" altLang="en-US" dirty="0" smtClean="0"/>
              <a:t>을 수행하여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를 제거 한 쪽에서 원하는 데이터가 나오는 것을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112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M</a:t>
            </a:r>
            <a:r>
              <a:rPr lang="en-US" altLang="ko-KR" dirty="0" smtClean="0"/>
              <a:t>CU 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Gyro</a:t>
            </a:r>
            <a:r>
              <a:rPr lang="en-US" altLang="ko-KR" sz="2000" dirty="0" smtClean="0"/>
              <a:t> Calibration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7030" y="4430200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제거하지 않은 경우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53199" y="4420238"/>
            <a:ext cx="279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Bias</a:t>
            </a:r>
            <a:r>
              <a:rPr lang="ko-KR" altLang="en-US" dirty="0" smtClean="0"/>
              <a:t>를 제거한 경우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8357" y="4957729"/>
            <a:ext cx="10130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Calibration</a:t>
            </a:r>
            <a:r>
              <a:rPr lang="ko-KR" altLang="en-US" dirty="0" smtClean="0"/>
              <a:t>을 수행한 결과 </a:t>
            </a:r>
            <a:r>
              <a:rPr lang="en-US" altLang="ko-KR" dirty="0" smtClean="0"/>
              <a:t>Z</a:t>
            </a:r>
            <a:r>
              <a:rPr lang="ko-KR" altLang="en-US" dirty="0" smtClean="0"/>
              <a:t>축의 데이터는 </a:t>
            </a:r>
            <a:r>
              <a:rPr lang="en-US" altLang="ko-KR" dirty="0" smtClean="0"/>
              <a:t>bias</a:t>
            </a:r>
            <a:r>
              <a:rPr lang="ko-KR" altLang="en-US" dirty="0" smtClean="0"/>
              <a:t>가 제거된 것을 확인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그러나 전체적으로 </a:t>
            </a:r>
            <a:r>
              <a:rPr lang="en-US" altLang="ko-KR" dirty="0" smtClean="0"/>
              <a:t>drift</a:t>
            </a:r>
            <a:r>
              <a:rPr lang="ko-KR" altLang="en-US" dirty="0" smtClean="0"/>
              <a:t>된 결과를 나타냄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6" r="-815" b="2"/>
          <a:stretch/>
        </p:blipFill>
        <p:spPr>
          <a:xfrm>
            <a:off x="6402295" y="1848367"/>
            <a:ext cx="4868582" cy="25437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53"/>
          <a:stretch/>
        </p:blipFill>
        <p:spPr>
          <a:xfrm>
            <a:off x="835959" y="1848367"/>
            <a:ext cx="4984872" cy="25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 smtClean="0"/>
              <a:t>네트워크 구</a:t>
            </a:r>
            <a:r>
              <a:rPr lang="ko-KR" altLang="en-US" dirty="0"/>
              <a:t>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490" y="137782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="" xmlns:a16="http://schemas.microsoft.com/office/drawing/2014/main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DSP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</a:rPr>
              <a:t>USBtoCAN</a:t>
            </a:r>
            <a:r>
              <a:rPr lang="en-US" altLang="ko-KR" sz="1600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="" xmlns:a16="http://schemas.microsoft.com/office/drawing/2014/main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="" xmlns:a16="http://schemas.microsoft.com/office/drawing/2014/main" id="{13C4B82F-9555-4FC7-AFD8-72DDE2EE0B26}"/>
              </a:ext>
            </a:extLst>
          </p:cNvPr>
          <p:cNvSpPr/>
          <p:nvPr/>
        </p:nvSpPr>
        <p:spPr>
          <a:xfrm>
            <a:off x="1800253" y="50302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RP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0D4DCBBC-7455-45B3-876E-12F73D46AE56}"/>
              </a:ext>
            </a:extLst>
          </p:cNvPr>
          <p:cNvSpPr txBox="1"/>
          <p:nvPr/>
        </p:nvSpPr>
        <p:spPr>
          <a:xfrm>
            <a:off x="2927508" y="2177996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21090CF-1909-48D6-BF31-DF944BB03609}"/>
              </a:ext>
            </a:extLst>
          </p:cNvPr>
          <p:cNvSpPr txBox="1"/>
          <p:nvPr/>
        </p:nvSpPr>
        <p:spPr>
          <a:xfrm>
            <a:off x="2363765" y="44751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144181" y="1663700"/>
            <a:ext cx="1803220" cy="2986443"/>
            <a:chOff x="9067981" y="1663700"/>
            <a:chExt cx="1803220" cy="2986443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928D0EFB-ED56-4AE6-A42C-DDF4AAC80A09}"/>
                </a:ext>
              </a:extLst>
            </p:cNvPr>
            <p:cNvSpPr/>
            <p:nvPr/>
          </p:nvSpPr>
          <p:spPr>
            <a:xfrm>
              <a:off x="9207398" y="3371227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pmod</a:t>
              </a:r>
              <a:r>
                <a:rPr lang="en-US" altLang="ko-KR" dirty="0">
                  <a:solidFill>
                    <a:schemeClr val="bg1"/>
                  </a:solidFill>
                </a:rPr>
                <a:t> 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9FECC82B-8378-4DC2-A25D-18852582CB61}"/>
                </a:ext>
              </a:extLst>
            </p:cNvPr>
            <p:cNvSpPr/>
            <p:nvPr/>
          </p:nvSpPr>
          <p:spPr>
            <a:xfrm>
              <a:off x="9316135" y="1873521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DE0B40A3-1524-4AE7-BE20-59E07F0DF9CE}"/>
                </a:ext>
              </a:extLst>
            </p:cNvPr>
            <p:cNvCxnSpPr>
              <a:cxnSpLocks/>
            </p:cNvCxnSpPr>
            <p:nvPr/>
          </p:nvCxnSpPr>
          <p:spPr>
            <a:xfrm>
              <a:off x="9895861" y="2772570"/>
              <a:ext cx="0" cy="510391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9B03450-A3D5-4E70-B687-699E1753B1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40074" y="2767669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30FB50FD-B077-4578-8CD0-D926A02D8EB4}"/>
                </a:ext>
              </a:extLst>
            </p:cNvPr>
            <p:cNvSpPr txBox="1"/>
            <p:nvPr/>
          </p:nvSpPr>
          <p:spPr>
            <a:xfrm>
              <a:off x="10100287" y="2812362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9067981" y="1663700"/>
              <a:ext cx="1803220" cy="298644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5151120" y="2926079"/>
            <a:ext cx="1950720" cy="17240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772570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401094"/>
            <a:ext cx="0" cy="51529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4010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2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4C314AE-EFC2-412B-AF1D-28AD0BF7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00548"/>
            <a:ext cx="9905998" cy="1478570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ko-KR" altLang="en-US" dirty="0"/>
              <a:t>속도 값을 구하기 위한 </a:t>
            </a:r>
            <a:r>
              <a:rPr lang="en-US" altLang="ko-KR" dirty="0"/>
              <a:t>QEP, PID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5979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xmlns="" id="{1A92E293-DB88-46C0-A28E-5B1B945D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801942" y="2410589"/>
            <a:ext cx="21717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blogthumb-phinf.pstatic.net/20160214_254/lagrange0115_1455448494976Uzy91_PNG/%B1%D7%B8%B22.png?type=w800">
            <a:extLst>
              <a:ext uri="{FF2B5EF4-FFF2-40B4-BE49-F238E27FC236}">
                <a16:creationId xmlns:a16="http://schemas.microsoft.com/office/drawing/2014/main" xmlns="" id="{ACD68A4C-0F45-40D5-A787-835BBEFAE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93" y="2256820"/>
            <a:ext cx="5486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8E012A5-0B86-4A47-8930-E5F6AD3D9E0E}"/>
              </a:ext>
            </a:extLst>
          </p:cNvPr>
          <p:cNvSpPr txBox="1"/>
          <p:nvPr/>
        </p:nvSpPr>
        <p:spPr>
          <a:xfrm>
            <a:off x="1738202" y="4582289"/>
            <a:ext cx="229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E40H10-500-3-T-24</a:t>
            </a:r>
          </a:p>
          <a:p>
            <a:pPr algn="r"/>
            <a:r>
              <a:rPr lang="en-US" altLang="ko-KR" dirty="0" err="1">
                <a:solidFill>
                  <a:schemeClr val="bg1"/>
                </a:solidFill>
              </a:rPr>
              <a:t>Autonics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8913EB-A21F-40A4-8228-F96B7EC6C2F6}"/>
              </a:ext>
            </a:extLst>
          </p:cNvPr>
          <p:cNvSpPr txBox="1"/>
          <p:nvPr/>
        </p:nvSpPr>
        <p:spPr>
          <a:xfrm>
            <a:off x="2488055" y="5279184"/>
            <a:ext cx="799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분해능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BC5B1CDE-3C12-40CF-9ECC-D9C1D5501C8A}"/>
              </a:ext>
            </a:extLst>
          </p:cNvPr>
          <p:cNvCxnSpPr/>
          <p:nvPr/>
        </p:nvCxnSpPr>
        <p:spPr>
          <a:xfrm flipV="1">
            <a:off x="2887792" y="4905454"/>
            <a:ext cx="0" cy="323166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2278CFFF-48C2-4846-83A9-95B148B2517C}"/>
              </a:ext>
            </a:extLst>
          </p:cNvPr>
          <p:cNvSpPr/>
          <p:nvPr/>
        </p:nvSpPr>
        <p:spPr>
          <a:xfrm>
            <a:off x="2636874" y="4582289"/>
            <a:ext cx="404034" cy="313501"/>
          </a:xfrm>
          <a:prstGeom prst="round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773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Picture 4" descr="https://mblogthumb-phinf.pstatic.net/20160214_254/lagrange0115_1455448494976Uzy91_PNG/%B1%D7%B8%B22.png?type=w800">
            <a:extLst>
              <a:ext uri="{FF2B5EF4-FFF2-40B4-BE49-F238E27FC236}">
                <a16:creationId xmlns:a16="http://schemas.microsoft.com/office/drawing/2014/main" xmlns="" id="{5BF9484F-2A49-4E05-9123-2F425FAA1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93" y="2256820"/>
            <a:ext cx="5486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18432AE3-43D3-4020-9214-22590BFF99A3}"/>
                  </a:ext>
                </a:extLst>
              </p:cNvPr>
              <p:cNvSpPr txBox="1"/>
              <p:nvPr/>
            </p:nvSpPr>
            <p:spPr>
              <a:xfrm>
                <a:off x="1533563" y="3211329"/>
                <a:ext cx="3068175" cy="900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432AE3-43D3-4020-9214-22590BFF9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563" y="3211329"/>
                <a:ext cx="3068175" cy="9007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9759E20-1936-4F6E-B769-AA5F01C07A4A}"/>
                  </a:ext>
                </a:extLst>
              </p:cNvPr>
              <p:cNvSpPr txBox="1"/>
              <p:nvPr/>
            </p:nvSpPr>
            <p:spPr>
              <a:xfrm>
                <a:off x="1141413" y="4213869"/>
                <a:ext cx="3852477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설정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시간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△</m:t>
                          </m:r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펄</m:t>
                          </m:r>
                          <m: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스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갯</m:t>
                          </m:r>
                          <m:r>
                            <a:rPr lang="ko-KR" alt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수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759E20-1936-4F6E-B769-AA5F01C07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213869"/>
                <a:ext cx="3852477" cy="404983"/>
              </a:xfrm>
              <a:prstGeom prst="rect">
                <a:avLst/>
              </a:prstGeom>
              <a:blipFill>
                <a:blip r:embed="rId4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7573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761F329-7371-4E2D-85FD-427474F9E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062162"/>
            <a:ext cx="81248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5042D18-9750-48E6-923B-02A82EB3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876" y="4795837"/>
            <a:ext cx="7762875" cy="73342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C5502575-C13F-4893-BAEA-660B5E4FF46D}"/>
              </a:ext>
            </a:extLst>
          </p:cNvPr>
          <p:cNvSpPr/>
          <p:nvPr/>
        </p:nvSpPr>
        <p:spPr>
          <a:xfrm>
            <a:off x="2033587" y="4081346"/>
            <a:ext cx="865730" cy="2899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F41CC16E-EE0E-4312-94EB-F15545BC40BE}"/>
              </a:ext>
            </a:extLst>
          </p:cNvPr>
          <p:cNvSpPr/>
          <p:nvPr/>
        </p:nvSpPr>
        <p:spPr>
          <a:xfrm>
            <a:off x="2272875" y="5057077"/>
            <a:ext cx="626441" cy="28993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F594B460-B659-4473-8750-B219834607F4}"/>
                  </a:ext>
                </a:extLst>
              </p:cNvPr>
              <p:cNvSpPr/>
              <p:nvPr/>
            </p:nvSpPr>
            <p:spPr>
              <a:xfrm>
                <a:off x="1250016" y="4041646"/>
                <a:ext cx="905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△</m:t>
                    </m:r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F594B460-B659-4473-8750-B21983460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016" y="4041646"/>
                <a:ext cx="9052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09F998CE-6655-488E-9FB5-4CEEE629B62C}"/>
                  </a:ext>
                </a:extLst>
              </p:cNvPr>
              <p:cNvSpPr/>
              <p:nvPr/>
            </p:nvSpPr>
            <p:spPr>
              <a:xfrm>
                <a:off x="1683042" y="5017377"/>
                <a:ext cx="701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9F998CE-6655-488E-9FB5-4CEEE629B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042" y="5017377"/>
                <a:ext cx="70108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8785B3F-9A1A-4C19-B4D9-D8CAD47D88ED}"/>
                  </a:ext>
                </a:extLst>
              </p:cNvPr>
              <p:cNvSpPr txBox="1"/>
              <p:nvPr/>
            </p:nvSpPr>
            <p:spPr>
              <a:xfrm>
                <a:off x="875816" y="2973478"/>
                <a:ext cx="1966952" cy="61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785B3F-9A1A-4C19-B4D9-D8CAD47D8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6" y="2973478"/>
                <a:ext cx="1966952" cy="6120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096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 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B89CF4A-4EB5-45BA-9AA3-74D5F2C4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166" y="2454738"/>
            <a:ext cx="7315200" cy="331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A7190D-FDCE-41F9-B35D-E7B5B3D383BB}"/>
              </a:ext>
            </a:extLst>
          </p:cNvPr>
          <p:cNvSpPr txBox="1"/>
          <p:nvPr/>
        </p:nvSpPr>
        <p:spPr>
          <a:xfrm>
            <a:off x="2126166" y="3742756"/>
            <a:ext cx="101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10MHz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6FE66F7-F8BF-4593-A982-A8E2C478293C}"/>
              </a:ext>
            </a:extLst>
          </p:cNvPr>
          <p:cNvSpPr txBox="1"/>
          <p:nvPr/>
        </p:nvSpPr>
        <p:spPr>
          <a:xfrm>
            <a:off x="5163015" y="5311361"/>
            <a:ext cx="15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= 1,000,000  </a:t>
            </a:r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889183ED-E8C7-4260-90DF-B3C9791F7C26}"/>
                  </a:ext>
                </a:extLst>
              </p:cNvPr>
              <p:cNvSpPr txBox="1"/>
              <p:nvPr/>
            </p:nvSpPr>
            <p:spPr>
              <a:xfrm>
                <a:off x="2126166" y="4055395"/>
                <a:ext cx="1014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0.1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183ED-E8C7-4260-90DF-B3C9791F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166" y="4055395"/>
                <a:ext cx="1014761" cy="369332"/>
              </a:xfrm>
              <a:prstGeom prst="rect">
                <a:avLst/>
              </a:prstGeom>
              <a:blipFill>
                <a:blip r:embed="rId3"/>
                <a:stretch>
                  <a:fillRect l="-542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8684E7DE-0977-4E21-A28E-C214D1934591}"/>
                  </a:ext>
                </a:extLst>
              </p:cNvPr>
              <p:cNvSpPr txBox="1"/>
              <p:nvPr/>
            </p:nvSpPr>
            <p:spPr>
              <a:xfrm>
                <a:off x="8382271" y="3525892"/>
                <a:ext cx="2659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= 1,000,000 * 0.1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84E7DE-0977-4E21-A28E-C214D193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271" y="3525892"/>
                <a:ext cx="2659565" cy="369332"/>
              </a:xfrm>
              <a:prstGeom prst="rect">
                <a:avLst/>
              </a:prstGeom>
              <a:blipFill>
                <a:blip r:embed="rId4"/>
                <a:stretch>
                  <a:fillRect l="-183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74D58C55-32FE-4EE0-A0F8-6F6F29920876}"/>
                  </a:ext>
                </a:extLst>
              </p:cNvPr>
              <p:cNvSpPr txBox="1"/>
              <p:nvPr/>
            </p:nvSpPr>
            <p:spPr>
              <a:xfrm>
                <a:off x="8391022" y="3852800"/>
                <a:ext cx="2659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= 0.1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sec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</a:rPr>
                  <a:t> 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D58C55-32FE-4EE0-A0F8-6F6F29920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022" y="3852800"/>
                <a:ext cx="2659565" cy="369332"/>
              </a:xfrm>
              <a:prstGeom prst="rect">
                <a:avLst/>
              </a:prstGeom>
              <a:blipFill>
                <a:blip r:embed="rId5"/>
                <a:stretch>
                  <a:fillRect l="-183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6782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△X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EB6DA44-D17F-4F7C-9535-AB5729A5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7" y="4894597"/>
            <a:ext cx="8591550" cy="1019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82BAC3E-FC5A-44D4-BC0B-6C171E80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2076450"/>
            <a:ext cx="8191500" cy="27051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A87F766-5A2C-40A7-A473-1FAE16083BA4}"/>
              </a:ext>
            </a:extLst>
          </p:cNvPr>
          <p:cNvSpPr/>
          <p:nvPr/>
        </p:nvSpPr>
        <p:spPr>
          <a:xfrm>
            <a:off x="3378820" y="5218771"/>
            <a:ext cx="4438185" cy="211873"/>
          </a:xfrm>
          <a:prstGeom prst="rect">
            <a:avLst/>
          </a:prstGeom>
          <a:solidFill>
            <a:schemeClr val="accent2">
              <a:alpha val="39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CAD1C52F-6F34-4744-879A-DA33D25F526D}"/>
              </a:ext>
            </a:extLst>
          </p:cNvPr>
          <p:cNvSpPr/>
          <p:nvPr/>
        </p:nvSpPr>
        <p:spPr>
          <a:xfrm>
            <a:off x="6337005" y="5218771"/>
            <a:ext cx="861237" cy="211873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7DC87EA9-8720-4FA7-B5A3-5BB3A6175012}"/>
              </a:ext>
            </a:extLst>
          </p:cNvPr>
          <p:cNvSpPr/>
          <p:nvPr/>
        </p:nvSpPr>
        <p:spPr>
          <a:xfrm>
            <a:off x="3721293" y="5213577"/>
            <a:ext cx="861237" cy="21187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67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A787EDAD-4EE7-4958-9A7B-9CB7DC359636}"/>
              </a:ext>
            </a:extLst>
          </p:cNvPr>
          <p:cNvGrpSpPr/>
          <p:nvPr/>
        </p:nvGrpSpPr>
        <p:grpSpPr>
          <a:xfrm>
            <a:off x="3141177" y="2564976"/>
            <a:ext cx="5590772" cy="991475"/>
            <a:chOff x="3087389" y="3287453"/>
            <a:chExt cx="5590772" cy="991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xmlns="" id="{04951839-69DB-4DC7-9940-8F7242FDACB0}"/>
                    </a:ext>
                  </a:extLst>
                </p:cNvPr>
                <p:cNvSpPr txBox="1"/>
                <p:nvPr/>
              </p:nvSpPr>
              <p:spPr>
                <a:xfrm>
                  <a:off x="3087389" y="3332811"/>
                  <a:ext cx="2196992" cy="900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num>
                          <m:den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4951839-69DB-4DC7-9940-8F7242FDAC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389" y="3332811"/>
                  <a:ext cx="2196992" cy="90075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id="{0240F28C-4CEE-4E53-B845-C6B37430F707}"/>
                    </a:ext>
                  </a:extLst>
                </p:cNvPr>
                <p:cNvSpPr txBox="1"/>
                <p:nvPr/>
              </p:nvSpPr>
              <p:spPr>
                <a:xfrm>
                  <a:off x="4501299" y="3909596"/>
                  <a:ext cx="3852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: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𝑄𝑈𝑃𝑅𝐷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/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𝑉𝐶𝐿𝐾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240F28C-4CEE-4E53-B845-C6B37430F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299" y="3909596"/>
                  <a:ext cx="385247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89FF2299-4D2F-4263-8BAC-7EDC2D5549A9}"/>
                    </a:ext>
                  </a:extLst>
                </p:cNvPr>
                <p:cNvSpPr txBox="1"/>
                <p:nvPr/>
              </p:nvSpPr>
              <p:spPr>
                <a:xfrm>
                  <a:off x="4825684" y="3287453"/>
                  <a:ext cx="38524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: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𝑄𝑃𝑂𝑆𝐿𝐴𝑇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𝑅𝑒𝑔𝑖𝑠𝑡𝑒𝑟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FF2299-4D2F-4263-8BAC-7EDC2D554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5684" y="3287453"/>
                  <a:ext cx="385247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FBD546F-3C72-4F30-ADBB-C3269D10C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90" y="3856038"/>
            <a:ext cx="6191250" cy="904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EF0FA7EE-CDC4-4CB2-917D-BC4C2FA7C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137" y="4915544"/>
            <a:ext cx="3771900" cy="10858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DA4757E-A93E-423F-85B6-AA52117455B6}"/>
              </a:ext>
            </a:extLst>
          </p:cNvPr>
          <p:cNvSpPr/>
          <p:nvPr/>
        </p:nvSpPr>
        <p:spPr>
          <a:xfrm>
            <a:off x="2731890" y="3901396"/>
            <a:ext cx="2969663" cy="231840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6B9FC2F-D8E9-41E3-8F59-9D7DB97A94BE}"/>
              </a:ext>
            </a:extLst>
          </p:cNvPr>
          <p:cNvSpPr/>
          <p:nvPr/>
        </p:nvSpPr>
        <p:spPr>
          <a:xfrm>
            <a:off x="2731889" y="4944580"/>
            <a:ext cx="2969663" cy="231840"/>
          </a:xfrm>
          <a:prstGeom prst="rect">
            <a:avLst/>
          </a:prstGeom>
          <a:noFill/>
          <a:ln w="222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981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Qep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CC0CACDD-89FA-417F-8DE1-D032901F5344}"/>
              </a:ext>
            </a:extLst>
          </p:cNvPr>
          <p:cNvGrpSpPr/>
          <p:nvPr/>
        </p:nvGrpSpPr>
        <p:grpSpPr>
          <a:xfrm>
            <a:off x="2424407" y="2736621"/>
            <a:ext cx="7340010" cy="2548336"/>
            <a:chOff x="2288474" y="2689051"/>
            <a:chExt cx="7340010" cy="2548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xmlns="" id="{50D538B3-AD84-4676-AB68-8A280B29705D}"/>
                    </a:ext>
                  </a:extLst>
                </p:cNvPr>
                <p:cNvSpPr txBox="1"/>
                <p:nvPr/>
              </p:nvSpPr>
              <p:spPr>
                <a:xfrm>
                  <a:off x="2288474" y="2689051"/>
                  <a:ext cx="1890121" cy="7139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△</m:t>
                          </m:r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a14:m>
                  <a:r>
                    <a:rPr lang="ko-KR" altLang="en-US" sz="28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0D538B3-AD84-4676-AB68-8A280B297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8474" y="2689051"/>
                  <a:ext cx="1890121" cy="7139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8F1805A7-00E3-476E-8CD2-1A4BC3526F88}"/>
                </a:ext>
              </a:extLst>
            </p:cNvPr>
            <p:cNvGrpSpPr/>
            <p:nvPr/>
          </p:nvGrpSpPr>
          <p:grpSpPr>
            <a:xfrm>
              <a:off x="2562250" y="3738195"/>
              <a:ext cx="2307461" cy="1499191"/>
              <a:chOff x="1650236" y="3705446"/>
              <a:chExt cx="2307461" cy="1499191"/>
            </a:xfrm>
          </p:grpSpPr>
          <p:sp>
            <p:nvSpPr>
              <p:cNvPr id="7" name="원통형 6">
                <a:extLst>
                  <a:ext uri="{FF2B5EF4-FFF2-40B4-BE49-F238E27FC236}">
                    <a16:creationId xmlns:a16="http://schemas.microsoft.com/office/drawing/2014/main" xmlns="" id="{B8AC12C2-20BC-4EF4-8B5D-821EE1417FC0}"/>
                  </a:ext>
                </a:extLst>
              </p:cNvPr>
              <p:cNvSpPr/>
              <p:nvPr/>
            </p:nvSpPr>
            <p:spPr>
              <a:xfrm rot="5400000">
                <a:off x="2482332" y="3434219"/>
                <a:ext cx="377454" cy="2041646"/>
              </a:xfrm>
              <a:prstGeom prst="can">
                <a:avLst>
                  <a:gd name="adj" fmla="val 25000"/>
                </a:avLst>
              </a:prstGeom>
              <a:solidFill>
                <a:schemeClr val="tx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원통형 5">
                <a:extLst>
                  <a:ext uri="{FF2B5EF4-FFF2-40B4-BE49-F238E27FC236}">
                    <a16:creationId xmlns:a16="http://schemas.microsoft.com/office/drawing/2014/main" xmlns="" id="{2115CE07-192F-4722-9A5C-790D9A9A2702}"/>
                  </a:ext>
                </a:extLst>
              </p:cNvPr>
              <p:cNvSpPr/>
              <p:nvPr/>
            </p:nvSpPr>
            <p:spPr>
              <a:xfrm rot="5400000">
                <a:off x="2942287" y="4189228"/>
                <a:ext cx="1499191" cy="531628"/>
              </a:xfrm>
              <a:prstGeom prst="can">
                <a:avLst>
                  <a:gd name="adj" fmla="val 47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연결선: 구부러짐 8">
                <a:extLst>
                  <a:ext uri="{FF2B5EF4-FFF2-40B4-BE49-F238E27FC236}">
                    <a16:creationId xmlns:a16="http://schemas.microsoft.com/office/drawing/2014/main" xmlns="" id="{B01D58B9-BC5C-43DA-BB2A-5DBDB90E52D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2173788" y="4595724"/>
                <a:ext cx="826680" cy="167862"/>
              </a:xfrm>
              <a:prstGeom prst="curvedConnector3">
                <a:avLst>
                  <a:gd name="adj1" fmla="val -59325"/>
                </a:avLst>
              </a:prstGeom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1C7DE51-EE2C-44F3-8C2E-C71C287CA391}"/>
                </a:ext>
              </a:extLst>
            </p:cNvPr>
            <p:cNvSpPr txBox="1"/>
            <p:nvPr/>
          </p:nvSpPr>
          <p:spPr>
            <a:xfrm>
              <a:off x="4178595" y="2936055"/>
              <a:ext cx="138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각 속도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BA9BD20E-B710-4EBD-A21B-15C1BC77B60D}"/>
                    </a:ext>
                  </a:extLst>
                </p:cNvPr>
                <p:cNvSpPr txBox="1"/>
                <p:nvPr/>
              </p:nvSpPr>
              <p:spPr>
                <a:xfrm>
                  <a:off x="6864018" y="2711656"/>
                  <a:ext cx="18901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ko-KR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A9BD20E-B710-4EBD-A21B-15C1BC77B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4018" y="2711656"/>
                  <a:ext cx="1890121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E2DE4720-5271-4FB5-A46C-82F5E444AC4F}"/>
                </a:ext>
              </a:extLst>
            </p:cNvPr>
            <p:cNvGrpSpPr/>
            <p:nvPr/>
          </p:nvGrpSpPr>
          <p:grpSpPr>
            <a:xfrm>
              <a:off x="6655347" y="3738196"/>
              <a:ext cx="2307461" cy="1499191"/>
              <a:chOff x="1650236" y="3705446"/>
              <a:chExt cx="2307461" cy="1499191"/>
            </a:xfrm>
          </p:grpSpPr>
          <p:sp>
            <p:nvSpPr>
              <p:cNvPr id="21" name="원통형 20">
                <a:extLst>
                  <a:ext uri="{FF2B5EF4-FFF2-40B4-BE49-F238E27FC236}">
                    <a16:creationId xmlns:a16="http://schemas.microsoft.com/office/drawing/2014/main" xmlns="" id="{B4FECC9D-25FF-4EFF-A2AD-FE358C69F888}"/>
                  </a:ext>
                </a:extLst>
              </p:cNvPr>
              <p:cNvSpPr/>
              <p:nvPr/>
            </p:nvSpPr>
            <p:spPr>
              <a:xfrm rot="5400000">
                <a:off x="2482332" y="3434219"/>
                <a:ext cx="377454" cy="2041646"/>
              </a:xfrm>
              <a:prstGeom prst="can">
                <a:avLst>
                  <a:gd name="adj" fmla="val 25000"/>
                </a:avLst>
              </a:prstGeom>
              <a:solidFill>
                <a:schemeClr val="tx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통형 21">
                <a:extLst>
                  <a:ext uri="{FF2B5EF4-FFF2-40B4-BE49-F238E27FC236}">
                    <a16:creationId xmlns:a16="http://schemas.microsoft.com/office/drawing/2014/main" xmlns="" id="{92D55734-AE77-4BED-8920-ACBA47EA9381}"/>
                  </a:ext>
                </a:extLst>
              </p:cNvPr>
              <p:cNvSpPr/>
              <p:nvPr/>
            </p:nvSpPr>
            <p:spPr>
              <a:xfrm rot="5400000">
                <a:off x="2942287" y="4189228"/>
                <a:ext cx="1499191" cy="531628"/>
              </a:xfrm>
              <a:prstGeom prst="can">
                <a:avLst>
                  <a:gd name="adj" fmla="val 47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6416061-D189-437A-ACE1-AC1CBF37D9FD}"/>
                </a:ext>
              </a:extLst>
            </p:cNvPr>
            <p:cNvSpPr txBox="1"/>
            <p:nvPr/>
          </p:nvSpPr>
          <p:spPr>
            <a:xfrm>
              <a:off x="8246251" y="2861341"/>
              <a:ext cx="138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ko-KR" altLang="en-US" dirty="0">
                  <a:solidFill>
                    <a:schemeClr val="bg1"/>
                  </a:solidFill>
                </a:rPr>
                <a:t>속도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3" name="연결선: 구부러짐 32">
              <a:extLst>
                <a:ext uri="{FF2B5EF4-FFF2-40B4-BE49-F238E27FC236}">
                  <a16:creationId xmlns:a16="http://schemas.microsoft.com/office/drawing/2014/main" xmlns="" id="{03119491-604E-4ADB-A0DF-CDA421954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8082" y="3046007"/>
              <a:ext cx="1524979" cy="66878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94B1DC1C-77E8-4828-A861-A2A3D678D1AD}"/>
              </a:ext>
            </a:extLst>
          </p:cNvPr>
          <p:cNvCxnSpPr>
            <a:cxnSpLocks/>
          </p:cNvCxnSpPr>
          <p:nvPr/>
        </p:nvCxnSpPr>
        <p:spPr>
          <a:xfrm flipH="1">
            <a:off x="7931888" y="4535326"/>
            <a:ext cx="905195" cy="45369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245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solidFill>
            <a:schemeClr val="tx1"/>
          </a:solidFill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xmlns="" id="{3742DBC0-B93A-4497-AF90-1C7E7F1E91D9}"/>
                  </a:ext>
                </a:extLst>
              </p:cNvPr>
              <p:cNvSpPr/>
              <p:nvPr/>
            </p:nvSpPr>
            <p:spPr>
              <a:xfrm>
                <a:off x="1357892" y="2378167"/>
                <a:ext cx="2780971" cy="265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US" altLang="ko-K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3742DBC0-B93A-4497-AF90-1C7E7F1E9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892" y="2378167"/>
                <a:ext cx="2780971" cy="265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E3779C6-E105-40F6-9F74-EC517090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42" y="1357803"/>
            <a:ext cx="7267575" cy="5181600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77B258FC-BCE3-4C8E-A7A5-1589A11B083B}"/>
              </a:ext>
            </a:extLst>
          </p:cNvPr>
          <p:cNvCxnSpPr>
            <a:cxnSpLocks/>
          </p:cNvCxnSpPr>
          <p:nvPr/>
        </p:nvCxnSpPr>
        <p:spPr>
          <a:xfrm rot="10800000">
            <a:off x="2857501" y="2540208"/>
            <a:ext cx="2628901" cy="1571883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257BE743-CCF0-4270-BEE3-437F215325CF}"/>
              </a:ext>
            </a:extLst>
          </p:cNvPr>
          <p:cNvSpPr/>
          <p:nvPr/>
        </p:nvSpPr>
        <p:spPr>
          <a:xfrm>
            <a:off x="2095500" y="2924175"/>
            <a:ext cx="1057275" cy="35531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4F55C4A-D72F-4C88-B673-09B4967C2B2F}"/>
              </a:ext>
            </a:extLst>
          </p:cNvPr>
          <p:cNvSpPr/>
          <p:nvPr/>
        </p:nvSpPr>
        <p:spPr>
          <a:xfrm>
            <a:off x="6457372" y="3904854"/>
            <a:ext cx="1019753" cy="355317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F51B59F-F7EE-471D-B08B-7D3392114304}"/>
              </a:ext>
            </a:extLst>
          </p:cNvPr>
          <p:cNvSpPr/>
          <p:nvPr/>
        </p:nvSpPr>
        <p:spPr>
          <a:xfrm>
            <a:off x="1934155" y="3528339"/>
            <a:ext cx="1371020" cy="73183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41210B6-66D2-4D3A-800F-C97195384BE8}"/>
              </a:ext>
            </a:extLst>
          </p:cNvPr>
          <p:cNvSpPr/>
          <p:nvPr/>
        </p:nvSpPr>
        <p:spPr>
          <a:xfrm>
            <a:off x="7588432" y="3904854"/>
            <a:ext cx="1118934" cy="3553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1D575C78-BF5D-4F41-B9DA-E7C0E4AF1AA9}"/>
              </a:ext>
            </a:extLst>
          </p:cNvPr>
          <p:cNvSpPr/>
          <p:nvPr/>
        </p:nvSpPr>
        <p:spPr>
          <a:xfrm>
            <a:off x="2190750" y="4387965"/>
            <a:ext cx="1104900" cy="712258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57BBF46-F242-4307-95B8-864CC142BD20}"/>
              </a:ext>
            </a:extLst>
          </p:cNvPr>
          <p:cNvSpPr/>
          <p:nvPr/>
        </p:nvSpPr>
        <p:spPr>
          <a:xfrm>
            <a:off x="8772489" y="3904854"/>
            <a:ext cx="1104900" cy="355317"/>
          </a:xfrm>
          <a:prstGeom prst="rect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321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79CE78D-97E3-4B4E-834A-3851FD39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390" y="1750826"/>
            <a:ext cx="4113349" cy="46228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xmlns="" id="{AE34D693-654E-4D52-AE67-86EE77274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251" y="1752600"/>
            <a:ext cx="3586655" cy="4622800"/>
          </a:xfrm>
          <a:solidFill>
            <a:schemeClr val="tx1"/>
          </a:solidFill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EAA2841-DE4A-4625-B957-1F4DB9C96296}"/>
              </a:ext>
            </a:extLst>
          </p:cNvPr>
          <p:cNvSpPr/>
          <p:nvPr/>
        </p:nvSpPr>
        <p:spPr>
          <a:xfrm>
            <a:off x="1763251" y="3048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5EC0AD9-53A9-4E0A-8BF2-6B0BC127FBE1}"/>
              </a:ext>
            </a:extLst>
          </p:cNvPr>
          <p:cNvSpPr/>
          <p:nvPr/>
        </p:nvSpPr>
        <p:spPr>
          <a:xfrm>
            <a:off x="1763250" y="4064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726BE46-461F-40F9-8C2C-CD3AC0EBA666}"/>
              </a:ext>
            </a:extLst>
          </p:cNvPr>
          <p:cNvSpPr/>
          <p:nvPr/>
        </p:nvSpPr>
        <p:spPr>
          <a:xfrm>
            <a:off x="1744199" y="5080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6CBC1AD-C62F-447D-9A7B-E942BFA95806}"/>
              </a:ext>
            </a:extLst>
          </p:cNvPr>
          <p:cNvSpPr/>
          <p:nvPr/>
        </p:nvSpPr>
        <p:spPr>
          <a:xfrm>
            <a:off x="1763250" y="609600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BA84B4FF-656B-48F1-8DAB-A093A5E0099E}"/>
              </a:ext>
            </a:extLst>
          </p:cNvPr>
          <p:cNvSpPr/>
          <p:nvPr/>
        </p:nvSpPr>
        <p:spPr>
          <a:xfrm>
            <a:off x="5967389" y="2587720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E6991307-A74D-418D-9B87-B12C89319D74}"/>
              </a:ext>
            </a:extLst>
          </p:cNvPr>
          <p:cNvSpPr/>
          <p:nvPr/>
        </p:nvSpPr>
        <p:spPr>
          <a:xfrm>
            <a:off x="5967389" y="3763776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4B3439D-3D98-483C-A30D-BA6AF7090B8A}"/>
              </a:ext>
            </a:extLst>
          </p:cNvPr>
          <p:cNvSpPr/>
          <p:nvPr/>
        </p:nvSpPr>
        <p:spPr>
          <a:xfrm>
            <a:off x="5968840" y="4990213"/>
            <a:ext cx="846599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001B78E-D323-4E6D-9BF4-AFFAF9161B51}"/>
              </a:ext>
            </a:extLst>
          </p:cNvPr>
          <p:cNvSpPr/>
          <p:nvPr/>
        </p:nvSpPr>
        <p:spPr>
          <a:xfrm>
            <a:off x="5967390" y="6086476"/>
            <a:ext cx="846599" cy="3048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323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804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네트워크 구현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145106" y="2478869"/>
            <a:ext cx="1713180" cy="2752180"/>
            <a:chOff x="8398235" y="2140805"/>
            <a:chExt cx="1495418" cy="2402351"/>
          </a:xfrm>
        </p:grpSpPr>
        <p:sp>
          <p:nvSpPr>
            <p:cNvPr id="56" name="사각형: 둥근 모서리 55">
              <a:extLst>
                <a:ext uri="{FF2B5EF4-FFF2-40B4-BE49-F238E27FC236}">
                  <a16:creationId xmlns="" xmlns:a16="http://schemas.microsoft.com/office/drawing/2014/main" id="{E202AECB-333A-4541-AB34-3DB05AD46F5E}"/>
                </a:ext>
              </a:extLst>
            </p:cNvPr>
            <p:cNvSpPr/>
            <p:nvPr/>
          </p:nvSpPr>
          <p:spPr>
            <a:xfrm>
              <a:off x="8398235" y="3638511"/>
              <a:ext cx="1495418" cy="90464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FPGA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</a:t>
              </a:r>
              <a:r>
                <a:rPr lang="en-US" altLang="ko-KR" dirty="0" err="1" smtClean="0">
                  <a:solidFill>
                    <a:schemeClr val="bg1"/>
                  </a:solidFill>
                </a:rPr>
                <a:t>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="" xmlns:a16="http://schemas.microsoft.com/office/drawing/2014/main" id="{4388D3BA-50BA-4688-83FE-D61D0D198EFB}"/>
                </a:ext>
              </a:extLst>
            </p:cNvPr>
            <p:cNvSpPr/>
            <p:nvPr/>
          </p:nvSpPr>
          <p:spPr>
            <a:xfrm>
              <a:off x="8506972" y="2140805"/>
              <a:ext cx="1277944" cy="848548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Garmin Lidar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직선 화살표 연결선 65">
              <a:extLst>
                <a:ext uri="{FF2B5EF4-FFF2-40B4-BE49-F238E27FC236}">
                  <a16:creationId xmlns="" xmlns:a16="http://schemas.microsoft.com/office/drawing/2014/main" id="{365A81AC-A365-41A3-B667-338A9D6F92FC}"/>
                </a:ext>
              </a:extLst>
            </p:cNvPr>
            <p:cNvCxnSpPr>
              <a:cxnSpLocks/>
            </p:cNvCxnSpPr>
            <p:nvPr/>
          </p:nvCxnSpPr>
          <p:spPr>
            <a:xfrm>
              <a:off x="9086698" y="3039839"/>
              <a:ext cx="0" cy="510406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="" xmlns:a16="http://schemas.microsoft.com/office/drawing/2014/main" id="{F5B415DB-1E31-4FE3-A567-6213A812A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911" y="3034953"/>
              <a:ext cx="0" cy="49810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D6916547-905D-4207-8FA3-F523E20EA268}"/>
                </a:ext>
              </a:extLst>
            </p:cNvPr>
            <p:cNvSpPr txBox="1"/>
            <p:nvPr/>
          </p:nvSpPr>
          <p:spPr>
            <a:xfrm>
              <a:off x="9291124" y="3079646"/>
              <a:ext cx="6025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655491" y="1739685"/>
            <a:ext cx="4472872" cy="688030"/>
            <a:chOff x="1366523" y="3955230"/>
            <a:chExt cx="4753707" cy="84097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FACC21A8-AB8E-406F-B7FF-4A16FF9DEA2E}"/>
                </a:ext>
              </a:extLst>
            </p:cNvPr>
            <p:cNvSpPr/>
            <p:nvPr/>
          </p:nvSpPr>
          <p:spPr>
            <a:xfrm>
              <a:off x="1366523" y="3955230"/>
              <a:ext cx="1400174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LED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092C2A01-36CD-4722-B593-3B5E5E6F9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76550" y="4362431"/>
              <a:ext cx="309154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1E62DCE-D08F-4C6C-B3D0-CF5C5B7E8DDA}"/>
                </a:ext>
              </a:extLst>
            </p:cNvPr>
            <p:cNvSpPr txBox="1"/>
            <p:nvPr/>
          </p:nvSpPr>
          <p:spPr>
            <a:xfrm>
              <a:off x="4561350" y="4344774"/>
              <a:ext cx="1558880" cy="451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PWM/GPIO</a:t>
              </a: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397004" y="5265606"/>
            <a:ext cx="5767413" cy="771843"/>
            <a:chOff x="2714071" y="5054929"/>
            <a:chExt cx="4521409" cy="817421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xmlns="" id="{E229C420-7207-4672-8974-BB0362C60C9A}"/>
                </a:ext>
              </a:extLst>
            </p:cNvPr>
            <p:cNvSpPr/>
            <p:nvPr/>
          </p:nvSpPr>
          <p:spPr>
            <a:xfrm>
              <a:off x="2714071" y="5054929"/>
              <a:ext cx="1059043" cy="8144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MPU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9250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A59C7C20-0C47-460B-8AD6-EB48904C8E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42203" y="5490319"/>
              <a:ext cx="3026496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243BE594-125C-4E2A-9D19-5593FED3605D}"/>
                </a:ext>
              </a:extLst>
            </p:cNvPr>
            <p:cNvSpPr txBox="1"/>
            <p:nvPr/>
          </p:nvSpPr>
          <p:spPr>
            <a:xfrm>
              <a:off x="6512554" y="5503018"/>
              <a:ext cx="722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I2C</a:t>
              </a: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2655491" y="1739685"/>
            <a:ext cx="4534886" cy="741522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367910" y="5273985"/>
            <a:ext cx="5356621" cy="986281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/>
          <p:cNvGrpSpPr/>
          <p:nvPr/>
        </p:nvGrpSpPr>
        <p:grpSpPr>
          <a:xfrm>
            <a:off x="1397001" y="2198211"/>
            <a:ext cx="6642099" cy="3249783"/>
            <a:chOff x="1289952" y="2514249"/>
            <a:chExt cx="5801514" cy="2838512"/>
          </a:xfrm>
        </p:grpSpPr>
        <p:cxnSp>
          <p:nvCxnSpPr>
            <p:cNvPr id="52" name="직선 화살표 연결선 51">
              <a:extLst>
                <a:ext uri="{FF2B5EF4-FFF2-40B4-BE49-F238E27FC236}">
                  <a16:creationId xmlns="" xmlns:a16="http://schemas.microsoft.com/office/drawing/2014/main" id="{34492251-8D5D-44FA-81E0-B987D4A300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54136" y="4146511"/>
              <a:ext cx="91171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1289952" y="2514249"/>
              <a:ext cx="5801514" cy="2838512"/>
              <a:chOff x="921652" y="2666649"/>
              <a:chExt cx="5801514" cy="2838512"/>
            </a:xfrm>
          </p:grpSpPr>
          <p:sp>
            <p:nvSpPr>
              <p:cNvPr id="54" name="다이아몬드 53">
                <a:extLst>
                  <a:ext uri="{FF2B5EF4-FFF2-40B4-BE49-F238E27FC236}">
                    <a16:creationId xmlns="" xmlns:a16="http://schemas.microsoft.com/office/drawing/2014/main" id="{70B08333-609C-435B-8359-32779FBFD385}"/>
                  </a:ext>
                </a:extLst>
              </p:cNvPr>
              <p:cNvSpPr/>
              <p:nvPr/>
            </p:nvSpPr>
            <p:spPr>
              <a:xfrm>
                <a:off x="4227094" y="3093683"/>
                <a:ext cx="2496072" cy="1978003"/>
              </a:xfrm>
              <a:prstGeom prst="diamond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MCU</a:t>
                </a:r>
              </a:p>
              <a:p>
                <a:pPr algn="ctr"/>
                <a:r>
                  <a:rPr lang="en-US" altLang="ko-KR" sz="1900" dirty="0" smtClean="0">
                    <a:solidFill>
                      <a:schemeClr val="bg1"/>
                    </a:solidFill>
                  </a:rPr>
                  <a:t>(</a:t>
                </a:r>
                <a:r>
                  <a:rPr lang="en-US" altLang="ko-KR" sz="1900" dirty="0" err="1" smtClean="0">
                    <a:solidFill>
                      <a:schemeClr val="bg1"/>
                    </a:solidFill>
                  </a:rPr>
                  <a:t>FreeRTOS</a:t>
                </a:r>
                <a:r>
                  <a:rPr lang="en-US" altLang="ko-KR" sz="1900" dirty="0">
                    <a:solidFill>
                      <a:schemeClr val="bg1"/>
                    </a:solidFill>
                  </a:rPr>
                  <a:t>)</a:t>
                </a:r>
                <a:endParaRPr lang="ko-KR" altLang="en-US" sz="19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="" xmlns:a16="http://schemas.microsoft.com/office/drawing/2014/main" id="{AF96633E-9C6F-4DFC-B4B1-F059FFDA5F66}"/>
                  </a:ext>
                </a:extLst>
              </p:cNvPr>
              <p:cNvSpPr/>
              <p:nvPr/>
            </p:nvSpPr>
            <p:spPr>
              <a:xfrm>
                <a:off x="1956294" y="3171741"/>
                <a:ext cx="1180616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</a:rPr>
                  <a:t>BLDC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 모터</a:t>
                </a:r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="" xmlns:a16="http://schemas.microsoft.com/office/drawing/2014/main" id="{4BB30E7C-0AC4-4299-ABB5-A4A1975181D0}"/>
                  </a:ext>
                </a:extLst>
              </p:cNvPr>
              <p:cNvSpPr/>
              <p:nvPr/>
            </p:nvSpPr>
            <p:spPr>
              <a:xfrm>
                <a:off x="921652" y="2666649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타이머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0" name="직선 화살표 연결선 59">
                <a:extLst>
                  <a:ext uri="{FF2B5EF4-FFF2-40B4-BE49-F238E27FC236}">
                    <a16:creationId xmlns="" xmlns:a16="http://schemas.microsoft.com/office/drawing/2014/main" id="{4CF4FD83-0C8A-43D3-8620-C4DF1E1399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85960" y="3392611"/>
                <a:ext cx="1455673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="" xmlns:a16="http://schemas.microsoft.com/office/drawing/2014/main" id="{84A76C3E-4989-4178-83AE-DB29B4D977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2955466"/>
                <a:ext cx="3002235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2DD88838-61BE-428F-AD52-1C84BC2B0F71}"/>
                  </a:ext>
                </a:extLst>
              </p:cNvPr>
              <p:cNvSpPr txBox="1"/>
              <p:nvPr/>
            </p:nvSpPr>
            <p:spPr>
              <a:xfrm>
                <a:off x="4381027" y="2952909"/>
                <a:ext cx="70080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N2HET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E6018AEE-5859-4AA8-BE74-A35E66E6DAAD}"/>
                  </a:ext>
                </a:extLst>
              </p:cNvPr>
              <p:cNvSpPr txBox="1"/>
              <p:nvPr/>
            </p:nvSpPr>
            <p:spPr>
              <a:xfrm>
                <a:off x="3948366" y="3393587"/>
                <a:ext cx="891289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="" xmlns:a16="http://schemas.microsoft.com/office/drawing/2014/main" id="{E18D61B2-2D31-499A-A306-0421136925E7}"/>
                  </a:ext>
                </a:extLst>
              </p:cNvPr>
              <p:cNvSpPr/>
              <p:nvPr/>
            </p:nvSpPr>
            <p:spPr>
              <a:xfrm>
                <a:off x="921652" y="3580846"/>
                <a:ext cx="1099223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</a:rPr>
                  <a:t>디버깅</a:t>
                </a:r>
                <a:endParaRPr lang="ko-KR" altLang="en-US" sz="28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1" name="직선 화살표 연결선 70">
                <a:extLst>
                  <a:ext uri="{FF2B5EF4-FFF2-40B4-BE49-F238E27FC236}">
                    <a16:creationId xmlns="" xmlns:a16="http://schemas.microsoft.com/office/drawing/2014/main" id="{F01EB6E1-1EF4-42EF-B3AF-35FAB9DDB1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3819237"/>
                <a:ext cx="2121277" cy="37557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="" xmlns:a16="http://schemas.microsoft.com/office/drawing/2014/main" id="{FDE228B4-7B57-4E1F-BC3B-B80B41530FEF}"/>
                  </a:ext>
                </a:extLst>
              </p:cNvPr>
              <p:cNvSpPr txBox="1"/>
              <p:nvPr/>
            </p:nvSpPr>
            <p:spPr>
              <a:xfrm>
                <a:off x="3712595" y="384759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SCI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="" xmlns:a16="http://schemas.microsoft.com/office/drawing/2014/main" id="{1034DDEB-C72C-43A2-9A80-E2776D9D5293}"/>
                  </a:ext>
                </a:extLst>
              </p:cNvPr>
              <p:cNvSpPr/>
              <p:nvPr/>
            </p:nvSpPr>
            <p:spPr>
              <a:xfrm>
                <a:off x="1990644" y="4018882"/>
                <a:ext cx="1244957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</a:rPr>
                  <a:t>RF</a:t>
                </a:r>
              </a:p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</a:rPr>
                  <a:t>송수신기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="" xmlns:a16="http://schemas.microsoft.com/office/drawing/2014/main" id="{73B6B2F3-9211-4C9A-9EA7-E6D00374C1E5}"/>
                  </a:ext>
                </a:extLst>
              </p:cNvPr>
              <p:cNvSpPr txBox="1"/>
              <p:nvPr/>
            </p:nvSpPr>
            <p:spPr>
              <a:xfrm>
                <a:off x="3671727" y="4292572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eCAP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="" xmlns:a16="http://schemas.microsoft.com/office/drawing/2014/main" id="{15190B1E-5D61-4A4B-AFAE-DBF072183B90}"/>
                  </a:ext>
                </a:extLst>
              </p:cNvPr>
              <p:cNvSpPr/>
              <p:nvPr/>
            </p:nvSpPr>
            <p:spPr>
              <a:xfrm>
                <a:off x="921653" y="4498003"/>
                <a:ext cx="1099222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bg1"/>
                    </a:solidFill>
                  </a:rPr>
                  <a:t>엔코더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직선 화살표 연결선 75">
                <a:extLst>
                  <a:ext uri="{FF2B5EF4-FFF2-40B4-BE49-F238E27FC236}">
                    <a16:creationId xmlns="" xmlns:a16="http://schemas.microsoft.com/office/drawing/2014/main" id="{547AC443-50B2-48D9-AB75-854BED6768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76271" y="4752668"/>
                <a:ext cx="2541625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="" xmlns:a16="http://schemas.microsoft.com/office/drawing/2014/main" id="{3E5CEFA5-59E2-46AD-B87B-919DA6443781}"/>
                  </a:ext>
                </a:extLst>
              </p:cNvPr>
              <p:cNvSpPr txBox="1"/>
              <p:nvPr/>
            </p:nvSpPr>
            <p:spPr>
              <a:xfrm>
                <a:off x="4078058" y="4756140"/>
                <a:ext cx="9699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bg1"/>
                    </a:solidFill>
                  </a:rPr>
                  <a:t>eQEP</a:t>
                </a:r>
                <a:endParaRPr lang="en-US" altLang="ko-KR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="" xmlns:a16="http://schemas.microsoft.com/office/drawing/2014/main" id="{AC908526-4335-499F-9B0D-B8DFF5BBA24C}"/>
                  </a:ext>
                </a:extLst>
              </p:cNvPr>
              <p:cNvSpPr/>
              <p:nvPr/>
            </p:nvSpPr>
            <p:spPr>
              <a:xfrm>
                <a:off x="1990645" y="4931403"/>
                <a:ext cx="1195314" cy="550689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 smtClean="0">
                    <a:solidFill>
                      <a:schemeClr val="bg1"/>
                    </a:solidFill>
                  </a:rPr>
                  <a:t>서보</a:t>
                </a:r>
                <a:endParaRPr lang="en-US" altLang="ko-KR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ko-KR" altLang="en-US" dirty="0" smtClean="0">
                    <a:solidFill>
                      <a:schemeClr val="bg1"/>
                    </a:solidFill>
                  </a:rPr>
                  <a:t>모터</a:t>
                </a:r>
                <a:endParaRPr lang="ko-KR" altLang="en-US" sz="32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="" xmlns:a16="http://schemas.microsoft.com/office/drawing/2014/main" id="{5003C7D2-B5B4-432E-BBAD-62BAC038D4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5836" y="5197474"/>
                <a:ext cx="1792670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="" xmlns:a16="http://schemas.microsoft.com/office/drawing/2014/main" id="{A1E12E6C-E62E-49DA-BD2B-AC6FFFEBE22B}"/>
                  </a:ext>
                </a:extLst>
              </p:cNvPr>
              <p:cNvSpPr txBox="1"/>
              <p:nvPr/>
            </p:nvSpPr>
            <p:spPr>
              <a:xfrm>
                <a:off x="4572251" y="5216589"/>
                <a:ext cx="824706" cy="288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PWM</a:t>
                </a:r>
                <a:endParaRPr lang="ko-KR" altLang="en-US" sz="36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495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PID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FBC014-BFDC-4465-BABC-69C1DBCC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68" y="1664071"/>
            <a:ext cx="4064957" cy="45754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A8830F0-0980-4ED8-8D86-8E123D35EEBB}"/>
              </a:ext>
            </a:extLst>
          </p:cNvPr>
          <p:cNvSpPr/>
          <p:nvPr/>
        </p:nvSpPr>
        <p:spPr>
          <a:xfrm>
            <a:off x="1811968" y="6010274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01C8312-374A-48E1-9887-313F61A89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83" y="1664071"/>
            <a:ext cx="4058731" cy="45754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E325C27-12B8-4478-A129-A4B499452B44}"/>
              </a:ext>
            </a:extLst>
          </p:cNvPr>
          <p:cNvSpPr/>
          <p:nvPr/>
        </p:nvSpPr>
        <p:spPr>
          <a:xfrm>
            <a:off x="6462583" y="2562224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5BFA123-81FB-4B0A-8FB9-DD2B52522936}"/>
              </a:ext>
            </a:extLst>
          </p:cNvPr>
          <p:cNvSpPr/>
          <p:nvPr/>
        </p:nvSpPr>
        <p:spPr>
          <a:xfrm>
            <a:off x="6462583" y="3709870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822EAFD-C12D-4419-A863-1F08B535D63F}"/>
              </a:ext>
            </a:extLst>
          </p:cNvPr>
          <p:cNvSpPr/>
          <p:nvPr/>
        </p:nvSpPr>
        <p:spPr>
          <a:xfrm>
            <a:off x="6462583" y="4870026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1148978-2544-461C-AADC-CD64C76662E6}"/>
              </a:ext>
            </a:extLst>
          </p:cNvPr>
          <p:cNvSpPr/>
          <p:nvPr/>
        </p:nvSpPr>
        <p:spPr>
          <a:xfrm>
            <a:off x="6462583" y="6010273"/>
            <a:ext cx="925512" cy="22920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4889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1E6DF24-5EF3-4474-8E8B-DE28C47A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 </a:t>
            </a:r>
            <a:r>
              <a:rPr lang="en-US" altLang="ko-KR" dirty="0" err="1"/>
              <a:t>pID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B8A7856-999B-4119-8FD6-0CAE06D4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00922"/>
            <a:ext cx="9905999" cy="462233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〮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값 이상 </a:t>
            </a:r>
            <a:r>
              <a:rPr lang="en-US" altLang="ko-KR" dirty="0">
                <a:latin typeface="+mj-ea"/>
                <a:ea typeface="+mj-ea"/>
              </a:rPr>
              <a:t>: e(</a:t>
            </a:r>
            <a:r>
              <a:rPr lang="ko-KR" altLang="en-US" dirty="0">
                <a:latin typeface="+mj-ea"/>
                <a:ea typeface="+mj-ea"/>
              </a:rPr>
              <a:t>오차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값의 결과 음수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                   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r>
              <a:rPr lang="en-US" altLang="ko-KR" dirty="0">
                <a:latin typeface="+mj-ea"/>
                <a:ea typeface="+mj-ea"/>
              </a:rPr>
              <a:t> = </a:t>
            </a:r>
            <a:r>
              <a:rPr lang="en-US" altLang="ko-KR" dirty="0" err="1">
                <a:latin typeface="+mj-ea"/>
                <a:ea typeface="+mj-ea"/>
              </a:rPr>
              <a:t>PID_value</a:t>
            </a:r>
            <a:r>
              <a:rPr lang="en-US" altLang="ko-KR" dirty="0">
                <a:latin typeface="+mj-ea"/>
                <a:ea typeface="+mj-ea"/>
              </a:rPr>
              <a:t> ; uint16 </a:t>
            </a:r>
            <a:r>
              <a:rPr lang="en-US" altLang="ko-KR" dirty="0" err="1">
                <a:latin typeface="+mj-ea"/>
                <a:ea typeface="+mj-ea"/>
              </a:rPr>
              <a:t>pwmout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dirty="0">
                <a:latin typeface="+mj-ea"/>
                <a:ea typeface="+mj-ea"/>
              </a:rPr>
              <a:t>				→ </a:t>
            </a:r>
            <a:r>
              <a:rPr lang="ko-KR" altLang="en-US" dirty="0">
                <a:latin typeface="+mj-ea"/>
                <a:ea typeface="+mj-ea"/>
              </a:rPr>
              <a:t>음수일 경우 조건문으로 처리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ko-KR" dirty="0">
                <a:latin typeface="+mj-ea"/>
                <a:ea typeface="+mj-ea"/>
              </a:rPr>
              <a:t>〮</a:t>
            </a:r>
            <a:r>
              <a:rPr lang="en-US" altLang="ko-KR" dirty="0">
                <a:latin typeface="+mj-ea"/>
                <a:ea typeface="+mj-ea"/>
              </a:rPr>
              <a:t> 0.1 sec </a:t>
            </a:r>
            <a:r>
              <a:rPr lang="ko-KR" altLang="en-US" dirty="0">
                <a:latin typeface="+mj-ea"/>
                <a:ea typeface="+mj-ea"/>
              </a:rPr>
              <a:t>확인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ko-KR" dirty="0">
                <a:latin typeface="+mj-ea"/>
                <a:ea typeface="+mj-ea"/>
              </a:rPr>
              <a:t>〮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eQEP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동작 확인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2E46EC-637E-490E-AAFA-5AC8CC37556C}"/>
              </a:ext>
            </a:extLst>
          </p:cNvPr>
          <p:cNvSpPr txBox="1"/>
          <p:nvPr/>
        </p:nvSpPr>
        <p:spPr>
          <a:xfrm>
            <a:off x="6381749" y="2817827"/>
            <a:ext cx="33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float </a:t>
            </a:r>
            <a:r>
              <a:rPr lang="en-US" altLang="ko-KR" sz="2400" dirty="0" err="1">
                <a:latin typeface="+mj-ea"/>
                <a:ea typeface="+mj-ea"/>
              </a:rPr>
              <a:t>PID_value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29068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DF9ECAC3-DBC3-44A9-B08E-DCEE05AF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2</a:t>
            </a:r>
            <a:r>
              <a:rPr lang="ko-KR" altLang="en-US" dirty="0">
                <a:latin typeface="맑은 고딕"/>
              </a:rPr>
              <a:t>차 프로젝트 결과 </a:t>
            </a:r>
            <a:r>
              <a:rPr lang="en-US" altLang="ko-KR" dirty="0">
                <a:latin typeface="맑은 고딕"/>
              </a:rPr>
              <a:t>– SW MCU PART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BA8074E-9404-4AE9-A89B-19F28AD97820}"/>
              </a:ext>
            </a:extLst>
          </p:cNvPr>
          <p:cNvSpPr/>
          <p:nvPr/>
        </p:nvSpPr>
        <p:spPr>
          <a:xfrm>
            <a:off x="854030" y="1582340"/>
            <a:ext cx="102164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*  </a:t>
            </a:r>
            <a:r>
              <a:rPr lang="ko-KR" altLang="en-US" dirty="0"/>
              <a:t>프로젝트 목표로 한 기능 구현 결과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운영체제를 사용하여</a:t>
            </a:r>
            <a:r>
              <a:rPr lang="en-US" altLang="ko-KR" dirty="0"/>
              <a:t> TMS570LC43xx </a:t>
            </a:r>
            <a:r>
              <a:rPr lang="ko-KR" altLang="en-US" dirty="0"/>
              <a:t>개발보드의  각 기능을 활용 한다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Task</a:t>
            </a:r>
            <a:r>
              <a:rPr lang="ko-KR" altLang="en-US" dirty="0"/>
              <a:t>를 생성하여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운영체제가 스케줄링을 할 수 있게 한다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CAN </a:t>
            </a:r>
            <a:r>
              <a:rPr lang="ko-KR" altLang="en-US" dirty="0"/>
              <a:t>통신 간에 멀티태스킹 작업에 문제가 없는지 검증한다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42993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898308" y="137509"/>
            <a:ext cx="9905760" cy="91493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3600" b="0" strike="noStrike" cap="all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,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스케줄링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515" name="그림 514"/>
          <p:cNvPicPr/>
          <p:nvPr/>
        </p:nvPicPr>
        <p:blipFill>
          <a:blip r:embed="rId2"/>
          <a:stretch/>
        </p:blipFill>
        <p:spPr>
          <a:xfrm>
            <a:off x="1008001" y="1639080"/>
            <a:ext cx="8842056" cy="4610152"/>
          </a:xfrm>
          <a:prstGeom prst="rect">
            <a:avLst/>
          </a:prstGeom>
          <a:ln>
            <a:noFill/>
          </a:ln>
        </p:spPr>
      </p:pic>
      <p:sp>
        <p:nvSpPr>
          <p:cNvPr id="518" name="CustomShape 4"/>
          <p:cNvSpPr/>
          <p:nvPr/>
        </p:nvSpPr>
        <p:spPr>
          <a:xfrm rot="21583200">
            <a:off x="10299131" y="3308301"/>
            <a:ext cx="1872000" cy="652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태스크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생성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ea"/>
            </a:endParaRPr>
          </a:p>
        </p:txBody>
      </p:sp>
      <p:sp>
        <p:nvSpPr>
          <p:cNvPr id="521" name="Line 7"/>
          <p:cNvSpPr/>
          <p:nvPr/>
        </p:nvSpPr>
        <p:spPr>
          <a:xfrm>
            <a:off x="4032182" y="6105232"/>
            <a:ext cx="1080000" cy="0"/>
          </a:xfrm>
          <a:prstGeom prst="line">
            <a:avLst/>
          </a:prstGeom>
          <a:ln w="38100">
            <a:solidFill>
              <a:srgbClr val="FF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22" name="CustomShape 8"/>
          <p:cNvSpPr/>
          <p:nvPr/>
        </p:nvSpPr>
        <p:spPr>
          <a:xfrm>
            <a:off x="5256182" y="5961232"/>
            <a:ext cx="1440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스케줄링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ea"/>
              </a:rPr>
              <a:t>시작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ea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xmlns="" id="{BF7322D6-B2FA-4CD4-9AB0-08C4F79C856C}"/>
              </a:ext>
            </a:extLst>
          </p:cNvPr>
          <p:cNvSpPr/>
          <p:nvPr/>
        </p:nvSpPr>
        <p:spPr>
          <a:xfrm>
            <a:off x="9761378" y="1923039"/>
            <a:ext cx="536170" cy="3423203"/>
          </a:xfrm>
          <a:prstGeom prst="righ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898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그림 525"/>
          <p:cNvPicPr/>
          <p:nvPr/>
        </p:nvPicPr>
        <p:blipFill>
          <a:blip r:embed="rId2"/>
          <a:stretch/>
        </p:blipFill>
        <p:spPr>
          <a:xfrm>
            <a:off x="960851" y="1154933"/>
            <a:ext cx="9598297" cy="4947858"/>
          </a:xfrm>
          <a:prstGeom prst="rect">
            <a:avLst/>
          </a:prstGeom>
          <a:ln>
            <a:noFill/>
          </a:ln>
        </p:spPr>
      </p:pic>
      <p:sp>
        <p:nvSpPr>
          <p:cNvPr id="523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ecap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24" name="CustomShape 2"/>
          <p:cNvSpPr/>
          <p:nvPr/>
        </p:nvSpPr>
        <p:spPr>
          <a:xfrm rot="21583200">
            <a:off x="9422820" y="1849699"/>
            <a:ext cx="2013480" cy="6526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인터럽트 재발 방지</a:t>
            </a:r>
          </a:p>
        </p:txBody>
      </p:sp>
      <p:sp>
        <p:nvSpPr>
          <p:cNvPr id="525" name="CustomShape 3"/>
          <p:cNvSpPr/>
          <p:nvPr/>
        </p:nvSpPr>
        <p:spPr>
          <a:xfrm>
            <a:off x="8845883" y="5356071"/>
            <a:ext cx="2592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구동태스크에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통지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7" name="Line 4"/>
          <p:cNvSpPr/>
          <p:nvPr/>
        </p:nvSpPr>
        <p:spPr>
          <a:xfrm flipV="1">
            <a:off x="7955998" y="5500071"/>
            <a:ext cx="808213" cy="28800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8" name="Line 5"/>
          <p:cNvSpPr/>
          <p:nvPr/>
        </p:nvSpPr>
        <p:spPr>
          <a:xfrm>
            <a:off x="2096021" y="1584000"/>
            <a:ext cx="4536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9" name="Line 6"/>
          <p:cNvSpPr/>
          <p:nvPr/>
        </p:nvSpPr>
        <p:spPr>
          <a:xfrm>
            <a:off x="2096021" y="6102791"/>
            <a:ext cx="482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0" name="Line 7"/>
          <p:cNvSpPr/>
          <p:nvPr/>
        </p:nvSpPr>
        <p:spPr>
          <a:xfrm>
            <a:off x="8531999" y="1775665"/>
            <a:ext cx="808213" cy="400375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Line 8"/>
          <p:cNvSpPr/>
          <p:nvPr/>
        </p:nvSpPr>
        <p:spPr>
          <a:xfrm>
            <a:off x="1404000" y="1345763"/>
            <a:ext cx="2088000" cy="0"/>
          </a:xfrm>
          <a:prstGeom prst="line">
            <a:avLst/>
          </a:prstGeom>
          <a:ln w="1908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Line 9"/>
          <p:cNvSpPr/>
          <p:nvPr/>
        </p:nvSpPr>
        <p:spPr>
          <a:xfrm>
            <a:off x="4040021" y="1210786"/>
            <a:ext cx="648000" cy="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3" name="CustomShape 10"/>
          <p:cNvSpPr/>
          <p:nvPr/>
        </p:nvSpPr>
        <p:spPr>
          <a:xfrm>
            <a:off x="4815840" y="1044001"/>
            <a:ext cx="256032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채널에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따라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각각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처리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6606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그림 533"/>
          <p:cNvPicPr/>
          <p:nvPr/>
        </p:nvPicPr>
        <p:blipFill>
          <a:blip r:embed="rId2"/>
          <a:stretch/>
        </p:blipFill>
        <p:spPr>
          <a:xfrm>
            <a:off x="1080000" y="1068501"/>
            <a:ext cx="8552272" cy="5708160"/>
          </a:xfrm>
          <a:prstGeom prst="rect">
            <a:avLst/>
          </a:prstGeom>
          <a:ln>
            <a:noFill/>
          </a:ln>
        </p:spPr>
      </p:pic>
      <p:sp>
        <p:nvSpPr>
          <p:cNvPr id="535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bldc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36" name="CustomShape 2"/>
          <p:cNvSpPr/>
          <p:nvPr/>
        </p:nvSpPr>
        <p:spPr>
          <a:xfrm rot="21583200">
            <a:off x="5068179" y="5501392"/>
            <a:ext cx="3257948" cy="3158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pwm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약 100ms딜레이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필요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7" name="CustomShape 3"/>
          <p:cNvSpPr/>
          <p:nvPr/>
        </p:nvSpPr>
        <p:spPr>
          <a:xfrm>
            <a:off x="7945515" y="6336000"/>
            <a:ext cx="3613211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구동이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완료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r>
              <a:rPr lang="ko-KR" alt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cap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인터럽트</a:t>
            </a:r>
            <a:r>
              <a:rPr lang="en-US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8" name="Line 4"/>
          <p:cNvSpPr/>
          <p:nvPr/>
        </p:nvSpPr>
        <p:spPr>
          <a:xfrm>
            <a:off x="5924984" y="6480000"/>
            <a:ext cx="1931754" cy="0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ko-KR" altLang="en-US" dirty="0"/>
          </a:p>
        </p:txBody>
      </p:sp>
      <p:sp>
        <p:nvSpPr>
          <p:cNvPr id="539" name="Line 5"/>
          <p:cNvSpPr/>
          <p:nvPr/>
        </p:nvSpPr>
        <p:spPr>
          <a:xfrm>
            <a:off x="1719192" y="6693351"/>
            <a:ext cx="3312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Line 6"/>
          <p:cNvSpPr/>
          <p:nvPr/>
        </p:nvSpPr>
        <p:spPr>
          <a:xfrm flipV="1">
            <a:off x="3306967" y="5702189"/>
            <a:ext cx="1513608" cy="1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1" name="CustomShape 7"/>
          <p:cNvSpPr/>
          <p:nvPr/>
        </p:nvSpPr>
        <p:spPr>
          <a:xfrm>
            <a:off x="6847200" y="3168000"/>
            <a:ext cx="176832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후진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처리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부분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2" name="Line 8"/>
          <p:cNvSpPr/>
          <p:nvPr/>
        </p:nvSpPr>
        <p:spPr>
          <a:xfrm>
            <a:off x="1719192" y="5714633"/>
            <a:ext cx="122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xmlns="" id="{3B1ABDAE-80BD-4A80-BD32-DA15D3155C5B}"/>
              </a:ext>
            </a:extLst>
          </p:cNvPr>
          <p:cNvSpPr/>
          <p:nvPr/>
        </p:nvSpPr>
        <p:spPr>
          <a:xfrm>
            <a:off x="6066864" y="2145339"/>
            <a:ext cx="630290" cy="2333703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788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그림 544"/>
          <p:cNvPicPr/>
          <p:nvPr/>
        </p:nvPicPr>
        <p:blipFill>
          <a:blip r:embed="rId2"/>
          <a:stretch/>
        </p:blipFill>
        <p:spPr>
          <a:xfrm>
            <a:off x="1061056" y="1296000"/>
            <a:ext cx="8571216" cy="5105520"/>
          </a:xfrm>
          <a:prstGeom prst="rect">
            <a:avLst/>
          </a:prstGeom>
          <a:ln>
            <a:noFill/>
          </a:ln>
        </p:spPr>
      </p:pic>
      <p:sp>
        <p:nvSpPr>
          <p:cNvPr id="546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• </a:t>
            </a:r>
            <a:r>
              <a:rPr lang="en-US" sz="3600" b="0" strike="noStrike" cap="all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Freertos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( servo </a:t>
            </a:r>
            <a:r>
              <a:rPr lang="en-US" sz="3600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MOTOR </a:t>
            </a:r>
            <a:r>
              <a:rPr lang="en-US" sz="3600" b="0" strike="noStrike" cap="all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8050159" y="5551920"/>
            <a:ext cx="3816000" cy="28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모터구동이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완료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cap인터럽트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8" name="Line 3"/>
          <p:cNvSpPr/>
          <p:nvPr/>
        </p:nvSpPr>
        <p:spPr>
          <a:xfrm flipV="1">
            <a:off x="6351840" y="5719141"/>
            <a:ext cx="1442754" cy="1"/>
          </a:xfrm>
          <a:prstGeom prst="line">
            <a:avLst/>
          </a:prstGeom>
          <a:ln w="38100"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9" name="Line 4"/>
          <p:cNvSpPr/>
          <p:nvPr/>
        </p:nvSpPr>
        <p:spPr>
          <a:xfrm>
            <a:off x="2300155" y="6120000"/>
            <a:ext cx="4464000" cy="0"/>
          </a:xfrm>
          <a:prstGeom prst="line">
            <a:avLst/>
          </a:prstGeom>
          <a:ln w="3816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6"/>
          <p:cNvSpPr/>
          <p:nvPr/>
        </p:nvSpPr>
        <p:spPr>
          <a:xfrm>
            <a:off x="7863952" y="3572718"/>
            <a:ext cx="1768320" cy="277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범위조절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xmlns="" id="{53EBED42-9871-4F1A-8E00-0E6A269DAD10}"/>
              </a:ext>
            </a:extLst>
          </p:cNvPr>
          <p:cNvSpPr/>
          <p:nvPr/>
        </p:nvSpPr>
        <p:spPr>
          <a:xfrm>
            <a:off x="6351840" y="3124940"/>
            <a:ext cx="732539" cy="1651242"/>
          </a:xfrm>
          <a:prstGeom prst="rightBrace">
            <a:avLst>
              <a:gd name="adj1" fmla="val 8333"/>
              <a:gd name="adj2" fmla="val 360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792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TEST)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576000" y="1486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 목적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6" name="TextShape 3"/>
          <p:cNvSpPr txBox="1"/>
          <p:nvPr/>
        </p:nvSpPr>
        <p:spPr>
          <a:xfrm>
            <a:off x="864000" y="2160000"/>
            <a:ext cx="9905760" cy="1656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1.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현재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상태에서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CAN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을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사용할 때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얼마나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데이터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를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손실 하지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않고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통신을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할 수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있는가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2.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빈번하게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발생하는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환경에서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태스크들은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들어온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명령을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얼마나 잘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처리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할 수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있는가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
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7" name="TextShape 4"/>
          <p:cNvSpPr txBox="1"/>
          <p:nvPr/>
        </p:nvSpPr>
        <p:spPr>
          <a:xfrm>
            <a:off x="576000" y="148680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</a:t>
            </a:r>
            <a:r>
              <a:rPr lang="en-US" sz="2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5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목적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8" name="TextShape 5"/>
          <p:cNvSpPr txBox="1"/>
          <p:nvPr/>
        </p:nvSpPr>
        <p:spPr>
          <a:xfrm>
            <a:off x="864000" y="4536000"/>
            <a:ext cx="9905760" cy="16560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457200" indent="-457200">
              <a:buAutoNum type="arabicPeriod"/>
            </a:pPr>
            <a:r>
              <a:rPr 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통해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메시지를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받는다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457200" indent="-457200">
              <a:buAutoNum type="arabicPeriod"/>
            </a:pPr>
            <a:endParaRPr lang="en-US" sz="20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457200" indent="-457200">
              <a:buAutoNum type="arabicPeriod"/>
            </a:pP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핸들러는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태스크를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깨운다</a:t>
            </a:r>
            <a:r>
              <a:rPr 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</a:p>
          <a:p>
            <a:pPr marL="457200" indent="-457200">
              <a:buAutoNum type="arabicPeriod"/>
            </a:pP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marL="457200" indent="-457200">
              <a:buAutoNum type="arabicPeriod"/>
            </a:pPr>
            <a:r>
              <a:rPr lang="ko-KR" altLang="en-US" sz="18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핸들러는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메시지를 보낸다</a:t>
            </a:r>
            <a:r>
              <a:rPr lang="en-US" altLang="ko-KR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.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59" name="TextShape 6"/>
          <p:cNvSpPr txBox="1"/>
          <p:nvPr/>
        </p:nvSpPr>
        <p:spPr>
          <a:xfrm>
            <a:off x="576000" y="374400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2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테스트 방법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40325121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REERTOS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( CAN </a:t>
            </a:r>
            <a:r>
              <a:rPr lang="ko-KR" alt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통신 </a:t>
            </a:r>
            <a:r>
              <a:rPr lang="en-US" altLang="ko-KR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ISR		 						CAN </a:t>
            </a:r>
            <a:r>
              <a:rPr lang="en-US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수신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및  </a:t>
            </a:r>
            <a:r>
              <a:rPr lang="en-US" sz="36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송신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 Task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562" name="그림 561"/>
          <p:cNvPicPr/>
          <p:nvPr/>
        </p:nvPicPr>
        <p:blipFill>
          <a:blip r:embed="rId2"/>
          <a:stretch/>
        </p:blipFill>
        <p:spPr>
          <a:xfrm>
            <a:off x="551160" y="1944000"/>
            <a:ext cx="4992840" cy="4479480"/>
          </a:xfrm>
          <a:prstGeom prst="rect">
            <a:avLst/>
          </a:prstGeom>
          <a:ln>
            <a:noFill/>
          </a:ln>
        </p:spPr>
      </p:pic>
      <p:pic>
        <p:nvPicPr>
          <p:cNvPr id="563" name="그림 562"/>
          <p:cNvPicPr/>
          <p:nvPr/>
        </p:nvPicPr>
        <p:blipFill>
          <a:blip r:embed="rId3"/>
          <a:stretch/>
        </p:blipFill>
        <p:spPr>
          <a:xfrm>
            <a:off x="5908320" y="1917000"/>
            <a:ext cx="6043680" cy="2763000"/>
          </a:xfrm>
          <a:prstGeom prst="rect">
            <a:avLst/>
          </a:prstGeom>
          <a:ln>
            <a:noFill/>
          </a:ln>
        </p:spPr>
      </p:pic>
      <p:sp>
        <p:nvSpPr>
          <p:cNvPr id="567" name="CustomShape 6"/>
          <p:cNvSpPr/>
          <p:nvPr/>
        </p:nvSpPr>
        <p:spPr>
          <a:xfrm>
            <a:off x="5745181" y="5575184"/>
            <a:ext cx="2448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notifty로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태스크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활성화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xmlns="" id="{794D6DF6-CE4A-4BC6-BB10-CBF6BCC84418}"/>
              </a:ext>
            </a:extLst>
          </p:cNvPr>
          <p:cNvCxnSpPr>
            <a:cxnSpLocks/>
          </p:cNvCxnSpPr>
          <p:nvPr/>
        </p:nvCxnSpPr>
        <p:spPr>
          <a:xfrm flipV="1">
            <a:off x="4143838" y="3227479"/>
            <a:ext cx="2960122" cy="257940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180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01E5892-8E86-4CA6-92D0-45142C3CF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99" y="1872001"/>
            <a:ext cx="8564086" cy="4573184"/>
          </a:xfrm>
          <a:prstGeom prst="rect">
            <a:avLst/>
          </a:prstGeom>
        </p:spPr>
      </p:pic>
      <p:sp>
        <p:nvSpPr>
          <p:cNvPr id="568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통신 </a:t>
            </a:r>
            <a:r>
              <a:rPr lang="en-US" altLang="ko-KR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8204086" y="4157500"/>
            <a:ext cx="2448000" cy="360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ko-KR" alt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크리티컬 섹션 처리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0B448819-B491-4F38-A60C-D16B8BBCBDB0}"/>
              </a:ext>
            </a:extLst>
          </p:cNvPr>
          <p:cNvCxnSpPr/>
          <p:nvPr/>
        </p:nvCxnSpPr>
        <p:spPr>
          <a:xfrm>
            <a:off x="1313895" y="2512381"/>
            <a:ext cx="2006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0DD4A123-89A6-452A-A2E8-C652B1AD847B}"/>
              </a:ext>
            </a:extLst>
          </p:cNvPr>
          <p:cNvCxnSpPr/>
          <p:nvPr/>
        </p:nvCxnSpPr>
        <p:spPr>
          <a:xfrm>
            <a:off x="1313895" y="5993907"/>
            <a:ext cx="20063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9683AFD8-5873-4EDB-A706-1F8666009127}"/>
              </a:ext>
            </a:extLst>
          </p:cNvPr>
          <p:cNvCxnSpPr>
            <a:cxnSpLocks/>
          </p:cNvCxnSpPr>
          <p:nvPr/>
        </p:nvCxnSpPr>
        <p:spPr>
          <a:xfrm>
            <a:off x="3169328" y="2689934"/>
            <a:ext cx="4971495" cy="1253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05C5AE1C-9930-484E-B0B9-969B03DCA5F1}"/>
              </a:ext>
            </a:extLst>
          </p:cNvPr>
          <p:cNvCxnSpPr>
            <a:cxnSpLocks/>
          </p:cNvCxnSpPr>
          <p:nvPr/>
        </p:nvCxnSpPr>
        <p:spPr>
          <a:xfrm flipV="1">
            <a:off x="2763915" y="4777525"/>
            <a:ext cx="5376908" cy="7369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249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차량 배치 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22499" y="142827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50261FD-F3BE-4F77-B15E-186E7284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94" y="2068821"/>
            <a:ext cx="7315834" cy="3520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ABDF1BE-EC9B-4E00-989A-C915CF2A37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3585081" y="3339167"/>
            <a:ext cx="1085006" cy="688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3C12FD5-4888-46D0-B28A-F180002A245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7513150" y="3675572"/>
            <a:ext cx="519418" cy="359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23FD1F0F-9830-4FDB-BBEC-A9173CDA046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570" y="4371696"/>
            <a:ext cx="506028" cy="558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1EF7580-FD40-4256-A41A-536835A4C6A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2456" y="3149717"/>
            <a:ext cx="1371026" cy="558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228A456C-D0CD-4242-AB19-9DAE64CD627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687" y="3450340"/>
            <a:ext cx="527686" cy="618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083FD76-1B97-47F7-A9AA-7B7945EABD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687" y="2750674"/>
            <a:ext cx="837673" cy="6996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743F8175-4A1D-48AA-A00D-00C035B9D11E}"/>
              </a:ext>
            </a:extLst>
          </p:cNvPr>
          <p:cNvCxnSpPr>
            <a:cxnSpLocks/>
          </p:cNvCxnSpPr>
          <p:nvPr/>
        </p:nvCxnSpPr>
        <p:spPr>
          <a:xfrm>
            <a:off x="2263745" y="1928992"/>
            <a:ext cx="424040" cy="115420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7E8D050-D398-402A-A737-0EB9074EAE70}"/>
              </a:ext>
            </a:extLst>
          </p:cNvPr>
          <p:cNvSpPr txBox="1"/>
          <p:nvPr/>
        </p:nvSpPr>
        <p:spPr>
          <a:xfrm>
            <a:off x="1239960" y="1562629"/>
            <a:ext cx="17943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2A5F9632-DBF7-4832-B3FD-AD54DD39673A}"/>
              </a:ext>
            </a:extLst>
          </p:cNvPr>
          <p:cNvCxnSpPr>
            <a:cxnSpLocks/>
          </p:cNvCxnSpPr>
          <p:nvPr/>
        </p:nvCxnSpPr>
        <p:spPr>
          <a:xfrm flipH="1">
            <a:off x="4124409" y="1928992"/>
            <a:ext cx="379490" cy="118093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4386A53-08CF-4C37-92A5-238B1B053D2D}"/>
              </a:ext>
            </a:extLst>
          </p:cNvPr>
          <p:cNvSpPr txBox="1"/>
          <p:nvPr/>
        </p:nvSpPr>
        <p:spPr>
          <a:xfrm>
            <a:off x="4224696" y="1548993"/>
            <a:ext cx="5886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B1FF5C3A-0E81-4511-BB3B-58A97E9D8CFC}"/>
              </a:ext>
            </a:extLst>
          </p:cNvPr>
          <p:cNvCxnSpPr>
            <a:cxnSpLocks/>
          </p:cNvCxnSpPr>
          <p:nvPr/>
        </p:nvCxnSpPr>
        <p:spPr>
          <a:xfrm flipV="1">
            <a:off x="4686295" y="4961995"/>
            <a:ext cx="578275" cy="723412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E8431CB-26B9-429C-8BE0-300A97BF10C5}"/>
              </a:ext>
            </a:extLst>
          </p:cNvPr>
          <p:cNvSpPr txBox="1"/>
          <p:nvPr/>
        </p:nvSpPr>
        <p:spPr>
          <a:xfrm>
            <a:off x="4367404" y="5685407"/>
            <a:ext cx="73799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CBCED303-50E9-45CE-8C58-395E081AFAF0}"/>
              </a:ext>
            </a:extLst>
          </p:cNvPr>
          <p:cNvCxnSpPr>
            <a:cxnSpLocks/>
          </p:cNvCxnSpPr>
          <p:nvPr/>
        </p:nvCxnSpPr>
        <p:spPr>
          <a:xfrm>
            <a:off x="6776530" y="1865046"/>
            <a:ext cx="154993" cy="856764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BCA2F275-ABBA-48B9-B191-CDA09872E79A}"/>
              </a:ext>
            </a:extLst>
          </p:cNvPr>
          <p:cNvSpPr txBox="1"/>
          <p:nvPr/>
        </p:nvSpPr>
        <p:spPr>
          <a:xfrm>
            <a:off x="6312333" y="1558807"/>
            <a:ext cx="92839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RPLidar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8952FD26-B84F-455F-BF8C-D7C2D14EDCB1}"/>
              </a:ext>
            </a:extLst>
          </p:cNvPr>
          <p:cNvCxnSpPr>
            <a:cxnSpLocks/>
          </p:cNvCxnSpPr>
          <p:nvPr/>
        </p:nvCxnSpPr>
        <p:spPr>
          <a:xfrm flipH="1" flipV="1">
            <a:off x="7781453" y="4225772"/>
            <a:ext cx="918664" cy="161013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B02A540-D32C-4AD5-9BFC-C4E9D9ACCB29}"/>
              </a:ext>
            </a:extLst>
          </p:cNvPr>
          <p:cNvSpPr txBox="1"/>
          <p:nvPr/>
        </p:nvSpPr>
        <p:spPr>
          <a:xfrm>
            <a:off x="8327368" y="5685407"/>
            <a:ext cx="7454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431C8A6-AA6D-443E-9A06-968049B60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2991150" y="3486966"/>
            <a:ext cx="571015" cy="101365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CBB7DA41-B520-4C5D-84E4-1A372B7798FA}"/>
              </a:ext>
            </a:extLst>
          </p:cNvPr>
          <p:cNvCxnSpPr>
            <a:cxnSpLocks/>
          </p:cNvCxnSpPr>
          <p:nvPr/>
        </p:nvCxnSpPr>
        <p:spPr>
          <a:xfrm flipV="1">
            <a:off x="2137126" y="4225773"/>
            <a:ext cx="618956" cy="1445653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DDB8B23-E816-49A9-8955-CFF877176C7A}"/>
              </a:ext>
            </a:extLst>
          </p:cNvPr>
          <p:cNvSpPr txBox="1"/>
          <p:nvPr/>
        </p:nvSpPr>
        <p:spPr>
          <a:xfrm>
            <a:off x="1370946" y="5671426"/>
            <a:ext cx="153236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Garmin 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6F05445C-ACC9-461E-974A-75DCA846433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8736302" y="3459215"/>
            <a:ext cx="1371026" cy="558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8B3C5BA-F4EB-45E6-8B90-D2D04EC30690}"/>
              </a:ext>
            </a:extLst>
          </p:cNvPr>
          <p:cNvSpPr txBox="1"/>
          <p:nvPr/>
        </p:nvSpPr>
        <p:spPr>
          <a:xfrm>
            <a:off x="9154530" y="1562629"/>
            <a:ext cx="1794332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0D2D64C0-AF50-452D-B5A2-25DB1329BF1A}"/>
              </a:ext>
            </a:extLst>
          </p:cNvPr>
          <p:cNvCxnSpPr>
            <a:cxnSpLocks/>
          </p:cNvCxnSpPr>
          <p:nvPr/>
        </p:nvCxnSpPr>
        <p:spPr>
          <a:xfrm flipH="1">
            <a:off x="9842500" y="1931961"/>
            <a:ext cx="264829" cy="1497039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2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864000" y="190440"/>
            <a:ext cx="9905760" cy="1105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• FREERTOS ( </a:t>
            </a:r>
            <a:r>
              <a:rPr 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</a:t>
            </a:r>
            <a:r>
              <a:rPr lang="ko-KR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통신 </a:t>
            </a:r>
            <a:r>
              <a:rPr lang="en-US" altLang="ko-KR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TEST </a:t>
            </a:r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)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864000" y="1198440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 </a:t>
            </a:r>
            <a:r>
              <a:rPr lang="ko-KR" altLang="en-US" sz="3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출력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9C7FB6-212C-4B4C-A3D7-0D236B4FF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11" y="1872000"/>
            <a:ext cx="8376488" cy="47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615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D58EAB0-1F9C-47EA-B39E-D4576F4D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7" y="665826"/>
            <a:ext cx="9401498" cy="5175681"/>
          </a:xfrm>
          <a:prstGeom prst="rect">
            <a:avLst/>
          </a:prstGeom>
        </p:spPr>
      </p:pic>
      <p:sp>
        <p:nvSpPr>
          <p:cNvPr id="3" name="TextShape 5">
            <a:extLst>
              <a:ext uri="{FF2B5EF4-FFF2-40B4-BE49-F238E27FC236}">
                <a16:creationId xmlns:a16="http://schemas.microsoft.com/office/drawing/2014/main" xmlns="" id="{35C73B57-0214-42EF-A3AE-BE42B82693F4}"/>
              </a:ext>
            </a:extLst>
          </p:cNvPr>
          <p:cNvSpPr txBox="1"/>
          <p:nvPr/>
        </p:nvSpPr>
        <p:spPr>
          <a:xfrm>
            <a:off x="1441095" y="5983550"/>
            <a:ext cx="9309810" cy="661212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문제점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: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크리티컬 섹션인  저속의 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UART </a:t>
            </a:r>
            <a:r>
              <a:rPr lang="ko-KR" altLang="en-US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출력부가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병목으로 </a:t>
            </a:r>
            <a:r>
              <a:rPr lang="en-US" altLang="ko-KR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CAN </a:t>
            </a:r>
            <a:r>
              <a:rPr lang="ko-KR" altLang="en-US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인터럽트만 실행</a:t>
            </a:r>
            <a:r>
              <a:rPr lang="en-US" altLang="ko-KR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endParaRPr lang="en-US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5825299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9763DD-88A6-4530-8278-22D657B60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4" y="1109712"/>
            <a:ext cx="3363459" cy="5180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123C26D-B8F8-4EF7-AA56-086A6D2E3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19" y="1109709"/>
            <a:ext cx="3187377" cy="51808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946B951-180B-4EAA-82D0-C4CBCE86A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632" y="1109710"/>
            <a:ext cx="3455907" cy="5180812"/>
          </a:xfrm>
          <a:prstGeom prst="rect">
            <a:avLst/>
          </a:prstGeom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IRQ 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585054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</a:t>
            </a:r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Q 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67B4A72-4CF7-4BAC-BE36-DB01A4C5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4" y="1201132"/>
            <a:ext cx="3387632" cy="50931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6D0B040-6FF1-4646-BB87-A76644C78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278" y="1201132"/>
            <a:ext cx="3534671" cy="50931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A4F67AF-143A-4FD6-BD2C-54B5D7A6A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011" y="1201132"/>
            <a:ext cx="3239162" cy="50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228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ISR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 </a:t>
            </a:r>
            <a:r>
              <a:rPr lang="en-US" altLang="ko-KR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10000</a:t>
            </a:r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번 통신 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BA4770-65B2-41F2-9D4E-D40DA88B9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3" y="1092629"/>
            <a:ext cx="3383933" cy="5292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A11F367-512F-4799-B96B-6243D5701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25" y="1092629"/>
            <a:ext cx="3383933" cy="52922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71CE5BB-1394-46DF-8C12-34E56F71D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287" y="1092629"/>
            <a:ext cx="3484019" cy="52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46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결과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75CB369D-9F6C-4AC4-9A42-8F9BA6BE03C8}"/>
              </a:ext>
            </a:extLst>
          </p:cNvPr>
          <p:cNvSpPr/>
          <p:nvPr/>
        </p:nvSpPr>
        <p:spPr>
          <a:xfrm>
            <a:off x="981527" y="1147627"/>
            <a:ext cx="946749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atang" panose="02030600000101010101" pitchFamily="18" charset="-127"/>
                <a:ea typeface="Batang" panose="02030600000101010101" pitchFamily="18" charset="-127"/>
              </a:rPr>
              <a:t>*</a:t>
            </a:r>
            <a:r>
              <a:rPr lang="ko-KR" altLang="en-US" dirty="0">
                <a:latin typeface="Batang" panose="02030600000101010101" pitchFamily="18" charset="-127"/>
                <a:ea typeface="Batang" panose="02030600000101010101" pitchFamily="18" charset="-127"/>
              </a:rPr>
              <a:t> </a:t>
            </a:r>
            <a:r>
              <a:rPr lang="ko-KR" altLang="en-US" dirty="0"/>
              <a:t>카메라 스펙이 초당 50프레임=&gt; 1장당 20ms=&gt; 1frame당 반응하기 위해선 최소 </a:t>
            </a:r>
            <a:r>
              <a:rPr lang="ko-KR" altLang="en-US" dirty="0">
                <a:solidFill>
                  <a:srgbClr val="FF0000"/>
                </a:solidFill>
              </a:rPr>
              <a:t>20ms</a:t>
            </a:r>
            <a:r>
              <a:rPr lang="ko-KR" altLang="en-US" dirty="0"/>
              <a:t> 마다 명령이 들어와야 함.</a:t>
            </a:r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IRQ(1만번씩 테스트)</a:t>
            </a:r>
          </a:p>
          <a:p>
            <a:r>
              <a:rPr lang="ko-KR" altLang="en-US" dirty="0"/>
              <a:t>20ms:10007/10039=99.68%</a:t>
            </a:r>
          </a:p>
          <a:p>
            <a:r>
              <a:rPr lang="ko-KR" altLang="en-US" dirty="0"/>
              <a:t>15ms:10139/10168=99.71%</a:t>
            </a:r>
          </a:p>
          <a:p>
            <a:r>
              <a:rPr lang="ko-KR" altLang="en-US" dirty="0"/>
              <a:t>10ms:6471/10122=63.93%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FIQ</a:t>
            </a:r>
          </a:p>
          <a:p>
            <a:r>
              <a:rPr lang="ko-KR" altLang="en-US" dirty="0"/>
              <a:t>20ms:10106/10113=99.93%</a:t>
            </a:r>
          </a:p>
          <a:p>
            <a:r>
              <a:rPr lang="ko-KR" altLang="en-US" dirty="0"/>
              <a:t>15ms:10025/10027=99.98%</a:t>
            </a:r>
          </a:p>
          <a:p>
            <a:r>
              <a:rPr lang="ko-KR" altLang="en-US" dirty="0"/>
              <a:t>10ms:9413/10074=93.43</a:t>
            </a:r>
          </a:p>
          <a:p>
            <a:endParaRPr lang="ko-KR" altLang="en-US" dirty="0"/>
          </a:p>
          <a:p>
            <a:r>
              <a:rPr lang="ko-KR" altLang="en-US" dirty="0"/>
              <a:t>20ms부터 태스크들의 동작은 0.3%가량 보장이 안됨</a:t>
            </a:r>
          </a:p>
          <a:p>
            <a:r>
              <a:rPr lang="ko-KR" altLang="en-US" dirty="0"/>
              <a:t>10ms부터는 굉장히 심각해짐</a:t>
            </a:r>
          </a:p>
          <a:p>
            <a:endParaRPr lang="ko-KR" altLang="en-US" dirty="0"/>
          </a:p>
          <a:p>
            <a:r>
              <a:rPr lang="en-US" altLang="ko-KR" dirty="0"/>
              <a:t>!! </a:t>
            </a:r>
            <a:r>
              <a:rPr lang="ko-KR" altLang="en-US" dirty="0"/>
              <a:t>인터럽트 </a:t>
            </a:r>
            <a:r>
              <a:rPr lang="ko-KR" altLang="en-US" dirty="0" err="1"/>
              <a:t>핸들러에서</a:t>
            </a:r>
            <a:r>
              <a:rPr lang="ko-KR" altLang="en-US" dirty="0"/>
              <a:t> 전송시의 결과:(ISR 10만1ms)</a:t>
            </a:r>
          </a:p>
          <a:p>
            <a:r>
              <a:rPr lang="ko-KR" altLang="en-US" dirty="0"/>
              <a:t>100541/100543=99.998%</a:t>
            </a:r>
          </a:p>
        </p:txBody>
      </p:sp>
    </p:spTree>
    <p:extLst>
      <p:ext uri="{BB962C8B-B14F-4D97-AF65-F5344CB8AC3E}">
        <p14:creationId xmlns:p14="http://schemas.microsoft.com/office/powerpoint/2010/main" val="42479224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Shape 2">
            <a:extLst>
              <a:ext uri="{FF2B5EF4-FFF2-40B4-BE49-F238E27FC236}">
                <a16:creationId xmlns:a16="http://schemas.microsoft.com/office/drawing/2014/main" xmlns="" id="{FC4DD41F-4FD7-4369-B0BF-17C2CBCC2DE5}"/>
              </a:ext>
            </a:extLst>
          </p:cNvPr>
          <p:cNvSpPr txBox="1"/>
          <p:nvPr/>
        </p:nvSpPr>
        <p:spPr>
          <a:xfrm>
            <a:off x="981527" y="35506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새로 발견한 문제점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333E658-948B-4F07-9F0F-4E0CA96BE71F}"/>
              </a:ext>
            </a:extLst>
          </p:cNvPr>
          <p:cNvSpPr/>
          <p:nvPr/>
        </p:nvSpPr>
        <p:spPr>
          <a:xfrm>
            <a:off x="870012" y="1365695"/>
            <a:ext cx="1018268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Tw Cen MT" panose="020B0602020104020603" pitchFamily="34" charset="0"/>
              </a:rPr>
              <a:t>· </a:t>
            </a:r>
            <a:r>
              <a:rPr lang="en-US" altLang="ko-KR" sz="2000" dirty="0">
                <a:latin typeface="Tw Cen MT" panose="020B0602020104020603" pitchFamily="34" charset="0"/>
              </a:rPr>
              <a:t>PWM </a:t>
            </a:r>
            <a:r>
              <a:rPr lang="ko-KR" altLang="en-US" sz="2000" dirty="0"/>
              <a:t>주기를 20ms로 정확하게 1주기로 출력하기 위해서는 그 2배인 40ms의 딜레이가 필요. </a:t>
            </a:r>
            <a:r>
              <a:rPr lang="en-US" altLang="ko-KR" sz="2000" dirty="0"/>
              <a:t>(</a:t>
            </a:r>
            <a:r>
              <a:rPr lang="ko-KR" altLang="en-US" sz="2000" dirty="0"/>
              <a:t>신호 보장 목적</a:t>
            </a:r>
            <a:r>
              <a:rPr lang="en-US" altLang="ko-KR" sz="2000" dirty="0"/>
              <a:t>) </a:t>
            </a:r>
          </a:p>
          <a:p>
            <a:endParaRPr lang="en-US" altLang="ko-KR" sz="2000" dirty="0"/>
          </a:p>
          <a:p>
            <a:r>
              <a:rPr lang="ko-KR" altLang="en-US" sz="2000" dirty="0"/>
              <a:t>그런데 현재 사용중인 변속기에서는 1번 입력한 신호를 제대로 인식하기 위해서는 약 100ms가 필요.(후진 테스트)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최초 후진의 경우 약 400ms의 딜레이가 발생함.</a:t>
            </a:r>
          </a:p>
          <a:p>
            <a:r>
              <a:rPr lang="ko-KR" altLang="en-US" sz="2000" dirty="0"/>
              <a:t>=&gt;설령 20ms 마다 </a:t>
            </a:r>
            <a:r>
              <a:rPr lang="ko-KR" altLang="en-US" sz="2000" dirty="0" err="1"/>
              <a:t>dsp</a:t>
            </a:r>
            <a:r>
              <a:rPr lang="ko-KR" altLang="en-US" sz="2000" dirty="0"/>
              <a:t> 명령을 수행할 지라도 모터와 변속기는 반응이 불가능.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xmlns="" id="{6C9D1825-2797-47DA-8337-6A5F17D7F78C}"/>
              </a:ext>
            </a:extLst>
          </p:cNvPr>
          <p:cNvSpPr txBox="1"/>
          <p:nvPr/>
        </p:nvSpPr>
        <p:spPr>
          <a:xfrm>
            <a:off x="981527" y="4248391"/>
            <a:ext cx="9905760" cy="673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ko-KR" altLang="en-US" sz="4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방안 모색</a:t>
            </a:r>
            <a:endParaRPr lang="en-US" sz="4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DBA4966-1199-4157-BBC0-A593AA656BF1}"/>
              </a:ext>
            </a:extLst>
          </p:cNvPr>
          <p:cNvSpPr/>
          <p:nvPr/>
        </p:nvSpPr>
        <p:spPr>
          <a:xfrm>
            <a:off x="870012" y="5259025"/>
            <a:ext cx="10182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Tw Cen MT" panose="020B0602020104020603" pitchFamily="34" charset="0"/>
              </a:rPr>
              <a:t>· </a:t>
            </a:r>
            <a:r>
              <a:rPr lang="en-US" altLang="ko-KR" sz="2000" dirty="0">
                <a:latin typeface="Tw Cen MT" panose="020B0602020104020603" pitchFamily="34" charset="0"/>
              </a:rPr>
              <a:t>BLDC </a:t>
            </a:r>
            <a:r>
              <a:rPr lang="ko-KR" altLang="en-US" sz="2000" dirty="0">
                <a:latin typeface="Tw Cen MT" panose="020B0602020104020603" pitchFamily="34" charset="0"/>
              </a:rPr>
              <a:t>모터 처리속도에 맞게 </a:t>
            </a:r>
            <a:r>
              <a:rPr lang="en-US" altLang="ko-KR" sz="2000" dirty="0">
                <a:latin typeface="Tw Cen MT" panose="020B0602020104020603" pitchFamily="34" charset="0"/>
              </a:rPr>
              <a:t>100ms </a:t>
            </a:r>
            <a:r>
              <a:rPr lang="ko-KR" altLang="en-US" sz="2000" dirty="0">
                <a:latin typeface="Tw Cen MT" panose="020B0602020104020603" pitchFamily="34" charset="0"/>
              </a:rPr>
              <a:t>단위로 </a:t>
            </a:r>
            <a:r>
              <a:rPr lang="en-US" altLang="ko-KR" sz="2000" dirty="0">
                <a:latin typeface="Tw Cen MT" panose="020B0602020104020603" pitchFamily="34" charset="0"/>
              </a:rPr>
              <a:t>CAN</a:t>
            </a:r>
            <a:r>
              <a:rPr lang="ko-KR" altLang="en-US" sz="2000" dirty="0">
                <a:latin typeface="Tw Cen MT" panose="020B0602020104020603" pitchFamily="34" charset="0"/>
              </a:rPr>
              <a:t>통신을 한다</a:t>
            </a:r>
            <a:r>
              <a:rPr lang="en-US" altLang="ko-KR" sz="2000" dirty="0">
                <a:latin typeface="Tw Cen MT" panose="020B0602020104020603" pitchFamily="34" charset="0"/>
              </a:rPr>
              <a:t>.</a:t>
            </a:r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06286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</a:t>
            </a:r>
            <a:r>
              <a:rPr lang="en-US" altLang="ko-KR" dirty="0" smtClean="0"/>
              <a:t>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PC – MCU </a:t>
            </a:r>
            <a:r>
              <a:rPr lang="ko-KR" altLang="en-US" sz="2000" dirty="0" smtClean="0"/>
              <a:t>통신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CAN </a:t>
            </a:r>
            <a:r>
              <a:rPr lang="en-US" altLang="ko-KR" sz="2000" dirty="0" smtClean="0"/>
              <a:t>Transceiver(SN65HVD230)</a:t>
            </a:r>
            <a:r>
              <a:rPr lang="ko-KR" altLang="en-US" sz="2000" dirty="0" smtClean="0"/>
              <a:t>동작 확인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Bit Rate : 300kbps,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ID :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Mask : 0x7FF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012552" y="3278931"/>
            <a:ext cx="8081732" cy="2218099"/>
            <a:chOff x="1320800" y="2198259"/>
            <a:chExt cx="8001000" cy="2195941"/>
          </a:xfrm>
        </p:grpSpPr>
        <p:sp>
          <p:nvSpPr>
            <p:cNvPr id="28" name="직사각형 27"/>
            <p:cNvSpPr/>
            <p:nvPr/>
          </p:nvSpPr>
          <p:spPr>
            <a:xfrm>
              <a:off x="1320800" y="2198259"/>
              <a:ext cx="8001000" cy="219594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600200" y="2400300"/>
              <a:ext cx="1600200" cy="1752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PC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117850" y="2514600"/>
              <a:ext cx="1162050" cy="6027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USB2CAN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296150" y="2349500"/>
              <a:ext cx="1663700" cy="1752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MCU</a:t>
              </a:r>
            </a:p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(Launch Pad)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23000" y="2514599"/>
              <a:ext cx="1270000" cy="6027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 Transceiver</a:t>
              </a:r>
            </a:p>
          </p:txBody>
        </p:sp>
        <p:cxnSp>
          <p:nvCxnSpPr>
            <p:cNvPr id="16" name="직선 화살표 연결선 15"/>
            <p:cNvCxnSpPr>
              <a:stCxn id="6" idx="3"/>
              <a:endCxn id="14" idx="1"/>
            </p:cNvCxnSpPr>
            <p:nvPr/>
          </p:nvCxnSpPr>
          <p:spPr>
            <a:xfrm>
              <a:off x="4279900" y="2815967"/>
              <a:ext cx="1943100" cy="0"/>
            </a:xfrm>
            <a:prstGeom prst="straightConnector1">
              <a:avLst/>
            </a:prstGeom>
            <a:ln w="38100">
              <a:noFill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911725" y="2931636"/>
              <a:ext cx="679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직선 화살표 연결선 30"/>
          <p:cNvCxnSpPr/>
          <p:nvPr/>
        </p:nvCxnSpPr>
        <p:spPr>
          <a:xfrm>
            <a:off x="4988810" y="3902871"/>
            <a:ext cx="1962706" cy="1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1431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</a:t>
            </a:r>
            <a:r>
              <a:rPr lang="en-US" altLang="ko-KR" dirty="0" smtClean="0"/>
              <a:t>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altLang="ko-KR" sz="2000" dirty="0" smtClean="0"/>
              <a:t>PC – MCU </a:t>
            </a:r>
            <a:r>
              <a:rPr lang="ko-KR" altLang="en-US" sz="2000" dirty="0" smtClean="0"/>
              <a:t>통신 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CAN </a:t>
            </a:r>
            <a:r>
              <a:rPr lang="en-US" altLang="ko-KR" sz="2000" dirty="0" smtClean="0"/>
              <a:t>Transceiver(SN65HVD230)</a:t>
            </a:r>
            <a:r>
              <a:rPr lang="ko-KR" altLang="en-US" sz="2000" dirty="0" smtClean="0"/>
              <a:t>동작 확인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68" y="4153702"/>
            <a:ext cx="2247900" cy="1724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00" y="2589586"/>
            <a:ext cx="5936494" cy="68585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278193" y="2589586"/>
            <a:ext cx="3253674" cy="3288141"/>
            <a:chOff x="1319374" y="2198259"/>
            <a:chExt cx="3253674" cy="328814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9374" y="2198259"/>
              <a:ext cx="3253674" cy="3288141"/>
            </a:xfrm>
            <a:prstGeom prst="rect">
              <a:avLst/>
            </a:prstGeom>
          </p:spPr>
        </p:pic>
        <p:cxnSp>
          <p:nvCxnSpPr>
            <p:cNvPr id="15" name="직선 연결선 14"/>
            <p:cNvCxnSpPr/>
            <p:nvPr/>
          </p:nvCxnSpPr>
          <p:spPr>
            <a:xfrm>
              <a:off x="2006600" y="4404498"/>
              <a:ext cx="1714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247900" y="4696598"/>
              <a:ext cx="1473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088961" y="4925198"/>
              <a:ext cx="163213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278193" y="2198259"/>
            <a:ext cx="315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CAN Configuration (PC)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2018" y="219825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Transmit Data (PC)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50386" y="3772829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Receive Data(CCS console)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5845502" y="3157525"/>
            <a:ext cx="2152884" cy="2620975"/>
            <a:chOff x="5845502" y="3157525"/>
            <a:chExt cx="2152884" cy="2620975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6740619" y="3157525"/>
              <a:ext cx="125776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845502" y="4153702"/>
              <a:ext cx="0" cy="162479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623502" y="3157525"/>
              <a:ext cx="0" cy="180857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5845502" y="4965315"/>
              <a:ext cx="1778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40983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 프로젝트 결과 </a:t>
            </a:r>
            <a:r>
              <a:rPr lang="en-US" altLang="ko-KR" dirty="0" smtClean="0"/>
              <a:t>– FPGA </a:t>
            </a:r>
            <a:r>
              <a:rPr lang="en-US" altLang="ko-KR" dirty="0" smtClean="0"/>
              <a:t>PART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5959" y="1182596"/>
            <a:ext cx="1043491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smtClean="0"/>
              <a:t>CAN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2) FPGA-MCU </a:t>
            </a:r>
            <a:r>
              <a:rPr lang="ko-KR" altLang="en-US" sz="2000" dirty="0" smtClean="0"/>
              <a:t>통신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Hardware Design :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control with </a:t>
            </a:r>
            <a:r>
              <a:rPr lang="en-US" altLang="ko-KR" sz="2000" dirty="0" err="1" smtClean="0"/>
              <a:t>Zybo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</a:t>
            </a:r>
            <a:r>
              <a:rPr lang="en-US" altLang="ko-KR" sz="2000" dirty="0">
                <a:hlinkClick r:id="rId2"/>
              </a:rPr>
              <a:t>https://koitt3.slack.com/messages/CHDHVG9CJ/</a:t>
            </a:r>
            <a:endParaRPr lang="en-US" altLang="ko-KR" sz="20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CAN </a:t>
            </a:r>
            <a:r>
              <a:rPr lang="en-US" altLang="ko-KR" sz="2000" dirty="0" err="1" smtClean="0"/>
              <a:t>Tx.c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분석</a:t>
            </a:r>
            <a:r>
              <a:rPr lang="en-US" altLang="ko-KR" sz="2000" dirty="0" smtClean="0"/>
              <a:t>(SDK)</a:t>
            </a:r>
            <a:endParaRPr lang="en-US" altLang="ko-KR" sz="2000" dirty="0"/>
          </a:p>
          <a:p>
            <a:r>
              <a:rPr lang="en-US" altLang="ko-KR" sz="2000" dirty="0" smtClean="0"/>
              <a:t>     </a:t>
            </a:r>
            <a:r>
              <a:rPr lang="en-US" altLang="ko-KR" sz="2000" dirty="0" smtClean="0">
                <a:hlinkClick r:id="rId3"/>
              </a:rPr>
              <a:t>https</a:t>
            </a:r>
            <a:r>
              <a:rPr lang="en-US" altLang="ko-KR" sz="2000" dirty="0">
                <a:hlinkClick r:id="rId3"/>
              </a:rPr>
              <a:t>://</a:t>
            </a:r>
            <a:r>
              <a:rPr lang="en-US" altLang="ko-KR" sz="2000" dirty="0" smtClean="0">
                <a:hlinkClick r:id="rId3"/>
              </a:rPr>
              <a:t>github.com/Digilent/vivado-library/tree/master/ip/Pmods/PmodCAN_v1_0</a:t>
            </a:r>
            <a:endParaRPr lang="en-US" altLang="ko-KR" sz="2000" dirty="0" smtClean="0"/>
          </a:p>
        </p:txBody>
      </p:sp>
      <p:grpSp>
        <p:nvGrpSpPr>
          <p:cNvPr id="20" name="그룹 19"/>
          <p:cNvGrpSpPr/>
          <p:nvPr/>
        </p:nvGrpSpPr>
        <p:grpSpPr>
          <a:xfrm>
            <a:off x="1847452" y="2334582"/>
            <a:ext cx="8081732" cy="2218099"/>
            <a:chOff x="1320800" y="2198259"/>
            <a:chExt cx="8001000" cy="2195941"/>
          </a:xfrm>
        </p:grpSpPr>
        <p:sp>
          <p:nvSpPr>
            <p:cNvPr id="24" name="직사각형 23"/>
            <p:cNvSpPr/>
            <p:nvPr/>
          </p:nvSpPr>
          <p:spPr>
            <a:xfrm>
              <a:off x="1320800" y="2198259"/>
              <a:ext cx="8001000" cy="2195941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00200" y="2400300"/>
              <a:ext cx="1600200" cy="1752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FPGA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17850" y="2514600"/>
              <a:ext cx="1403206" cy="60273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Pmod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 CAN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(SPI2CAN)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7296150" y="2349500"/>
              <a:ext cx="1663700" cy="17526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MCU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223000" y="2514599"/>
              <a:ext cx="1270000" cy="6027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 Transceiver</a:t>
              </a:r>
            </a:p>
          </p:txBody>
        </p:sp>
        <p:cxnSp>
          <p:nvCxnSpPr>
            <p:cNvPr id="32" name="직선 화살표 연결선 31"/>
            <p:cNvCxnSpPr>
              <a:stCxn id="28" idx="3"/>
              <a:endCxn id="31" idx="1"/>
            </p:cNvCxnSpPr>
            <p:nvPr/>
          </p:nvCxnSpPr>
          <p:spPr>
            <a:xfrm>
              <a:off x="4521057" y="2815967"/>
              <a:ext cx="1701943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911725" y="2931636"/>
              <a:ext cx="6794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597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3132</TotalTime>
  <Words>3712</Words>
  <Application>Microsoft Office PowerPoint</Application>
  <PresentationFormat>사용자 지정</PresentationFormat>
  <Paragraphs>707</Paragraphs>
  <Slides>106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07" baseType="lpstr">
      <vt:lpstr>회로</vt:lpstr>
      <vt:lpstr>자율 주행 전동차</vt:lpstr>
      <vt:lpstr>1. 팀원 구성 - 5명 </vt:lpstr>
      <vt:lpstr>2. 역할 분담</vt:lpstr>
      <vt:lpstr>3. 시스템 아키텍처 – 전원 부 </vt:lpstr>
      <vt:lpstr>3. 시스템 아키텍처 – 통신 네트워크 </vt:lpstr>
      <vt:lpstr>3. 시스템 아키텍처 – TMDX570LC43HDK(MCU) </vt:lpstr>
      <vt:lpstr>3. 시스템 아키텍처 – 네트워크 구현 </vt:lpstr>
      <vt:lpstr>3. 시스템 아키텍처 – 네트워크 구현  </vt:lpstr>
      <vt:lpstr>3. 시스템 아키텍처 – 차량 배치  </vt:lpstr>
      <vt:lpstr>4. 프로젝트 목적</vt:lpstr>
      <vt:lpstr>5. 어떻게 목적을 달성 할 것인가?</vt:lpstr>
      <vt:lpstr>6. 목적 달성을 위해 필요한 기술들이 무엇인가?</vt:lpstr>
      <vt:lpstr>7. 현재 역량에서 어디까지 가능한가?</vt:lpstr>
      <vt:lpstr>8. 종합 하였을 때 최종 종착지는 어떻게 되는가?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상황(2주차)</vt:lpstr>
      <vt:lpstr>• 프로젝트 진행 상황(2주차)</vt:lpstr>
      <vt:lpstr>• 프로젝트 진행 상황(2주차)</vt:lpstr>
      <vt:lpstr>• 프로젝트 진행 상황(2주차)</vt:lpstr>
      <vt:lpstr>• 프로젝트 진행 상황(2주차) </vt:lpstr>
      <vt:lpstr>• 프로젝트 진행 상황(3주차)</vt:lpstr>
      <vt:lpstr>• 프로젝트 진행 상황(3주차)</vt:lpstr>
      <vt:lpstr>• 프로젝트 진행 상황(3주차)</vt:lpstr>
      <vt:lpstr>• 프로젝트 진행   상황(3주차)</vt:lpstr>
      <vt:lpstr>• 프로젝트 진행 상황(4주차)</vt:lpstr>
      <vt:lpstr>• 프로젝트 진행 상황(4주차) PID</vt:lpstr>
      <vt:lpstr>• 프로젝트 진행 상황(4주차) PID Issue</vt:lpstr>
      <vt:lpstr>• 프로젝트 진행 상황(4주차) - LWIP</vt:lpstr>
      <vt:lpstr>• 프로젝트 진행 상황(4주차) - LWIP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  상황(4주차)</vt:lpstr>
      <vt:lpstr>2차 프로젝트 결과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H/W part</vt:lpstr>
      <vt:lpstr>• 2차 프로젝트 결과 – MCU PART</vt:lpstr>
      <vt:lpstr>• 2차 프로젝트 결과 – MCU PART</vt:lpstr>
      <vt:lpstr>• 2차 프로젝트 결과 – MCU PART</vt:lpstr>
      <vt:lpstr>• 2차 프로젝트 결과 – MCU PART</vt:lpstr>
      <vt:lpstr>• 2차 프로젝트 결과 – MCU PART</vt:lpstr>
      <vt:lpstr>〮 속도 값을 구하기 위한 QEP, PID</vt:lpstr>
      <vt:lpstr>〮 Qep</vt:lpstr>
      <vt:lpstr>〮 Qep</vt:lpstr>
      <vt:lpstr>〮 Qep</vt:lpstr>
      <vt:lpstr>〮 Qep</vt:lpstr>
      <vt:lpstr>〮 Qep</vt:lpstr>
      <vt:lpstr>〮 Qep</vt:lpstr>
      <vt:lpstr>〮 Qep</vt:lpstr>
      <vt:lpstr>〮 PID</vt:lpstr>
      <vt:lpstr>〮 PID</vt:lpstr>
      <vt:lpstr>〮 PID</vt:lpstr>
      <vt:lpstr>〮 pID</vt:lpstr>
      <vt:lpstr>• 2차 프로젝트 결과 – SW MCU PART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2차 프로젝트 결과 – FPGA PART</vt:lpstr>
      <vt:lpstr>• BOM</vt:lpstr>
      <vt:lpstr>• BOM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HyeonSeung</dc:creator>
  <cp:lastModifiedBy>Samsung</cp:lastModifiedBy>
  <cp:revision>191</cp:revision>
  <dcterms:created xsi:type="dcterms:W3CDTF">2019-03-24T22:16:01Z</dcterms:created>
  <dcterms:modified xsi:type="dcterms:W3CDTF">2019-04-26T05:10:44Z</dcterms:modified>
</cp:coreProperties>
</file>